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70"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1" r:id="rId1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76516" autoAdjust="0"/>
  </p:normalViewPr>
  <p:slideViewPr>
    <p:cSldViewPr snapToGrid="0">
      <p:cViewPr varScale="1">
        <p:scale>
          <a:sx n="59" d="100"/>
          <a:sy n="59" d="100"/>
        </p:scale>
        <p:origin x="-894" y="-7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8E39F6-1B4B-4134-AFF2-4731E41F6A99}" type="datetimeFigureOut">
              <a:rPr lang="fr-FR" smtClean="0"/>
              <a:pPr/>
              <a:t>08/01/2018</a:t>
            </a:fld>
            <a:endParaRPr lang="fr-FR" dirty="0"/>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37033D-9549-4B74-9DED-79937BA800D7}" type="slidenum">
              <a:rPr lang="fr-FR" smtClean="0"/>
              <a:pPr/>
              <a:t>‹N°›</a:t>
            </a:fld>
            <a:endParaRPr lang="fr-FR" dirty="0"/>
          </a:p>
        </p:txBody>
      </p:sp>
    </p:spTree>
    <p:extLst>
      <p:ext uri="{BB962C8B-B14F-4D97-AF65-F5344CB8AC3E}">
        <p14:creationId xmlns:p14="http://schemas.microsoft.com/office/powerpoint/2010/main" xmlns="" val="4236631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437033D-9549-4B74-9DED-79937BA800D7}" type="slidenum">
              <a:rPr lang="fr-FR" smtClean="0"/>
              <a:pPr/>
              <a:t>1</a:t>
            </a:fld>
            <a:endParaRPr lang="fr-FR" dirty="0"/>
          </a:p>
        </p:txBody>
      </p:sp>
    </p:spTree>
    <p:extLst>
      <p:ext uri="{BB962C8B-B14F-4D97-AF65-F5344CB8AC3E}">
        <p14:creationId xmlns:p14="http://schemas.microsoft.com/office/powerpoint/2010/main" xmlns="" val="41747382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kern="1200" dirty="0" smtClean="0">
                <a:solidFill>
                  <a:schemeClr val="tx1"/>
                </a:solidFill>
                <a:effectLst/>
                <a:latin typeface="+mn-lt"/>
                <a:ea typeface="+mn-ea"/>
                <a:cs typeface="+mn-cs"/>
              </a:rPr>
              <a:t>Le manuel de lecture est une garantie. Risqué si l'on part de photocopies, si l'on part d'albums dont le contenu lexical n'est pas maitrisé.</a:t>
            </a:r>
          </a:p>
          <a:p>
            <a:r>
              <a:rPr lang="fr-FR" sz="1200" kern="1200" dirty="0" smtClean="0">
                <a:solidFill>
                  <a:schemeClr val="tx1"/>
                </a:solidFill>
                <a:effectLst/>
                <a:latin typeface="+mn-lt"/>
                <a:ea typeface="+mn-ea"/>
                <a:cs typeface="+mn-cs"/>
              </a:rPr>
              <a:t>-il y a trop peu de manuels, les manuels ont une progression </a:t>
            </a:r>
          </a:p>
          <a:p>
            <a:r>
              <a:rPr lang="fr-FR" sz="1200" kern="1200" dirty="0" smtClean="0">
                <a:solidFill>
                  <a:schemeClr val="tx1"/>
                </a:solidFill>
                <a:effectLst/>
                <a:latin typeface="+mn-lt"/>
                <a:ea typeface="+mn-ea"/>
                <a:cs typeface="+mn-cs"/>
              </a:rPr>
              <a:t>-se poser la question du manuel efficace. Les enseignants ne sont pas assez dans cette préoccupation. Proposer une méthode d'analyse des manuels pour montrer que tout ne se vaut pas. Les fichiers ne se justifient ni en français ni en mathématiques (ne crée pas une activité intellectuelle suffisante, avec </a:t>
            </a:r>
            <a:r>
              <a:rPr lang="fr-FR" sz="1200" kern="1200" dirty="0" smtClean="0">
                <a:solidFill>
                  <a:schemeClr val="tx1"/>
                </a:solidFill>
                <a:effectLst/>
                <a:latin typeface="+mn-lt"/>
                <a:ea typeface="+mn-ea"/>
                <a:cs typeface="+mn-cs"/>
              </a:rPr>
              <a:t>un </a:t>
            </a:r>
            <a:r>
              <a:rPr lang="fr-FR" sz="1200" kern="1200" dirty="0" smtClean="0">
                <a:solidFill>
                  <a:schemeClr val="tx1"/>
                </a:solidFill>
                <a:effectLst/>
                <a:latin typeface="+mn-lt"/>
                <a:ea typeface="+mn-ea"/>
                <a:cs typeface="+mn-cs"/>
              </a:rPr>
              <a:t>rôle de médiation de l’enseignant suffisant).</a:t>
            </a:r>
          </a:p>
          <a:p>
            <a:r>
              <a:rPr lang="fr-FR" sz="1200" kern="1200" dirty="0" smtClean="0">
                <a:solidFill>
                  <a:schemeClr val="tx1"/>
                </a:solidFill>
                <a:effectLst/>
                <a:latin typeface="+mn-lt"/>
                <a:ea typeface="+mn-ea"/>
                <a:cs typeface="+mn-cs"/>
              </a:rPr>
              <a:t> </a:t>
            </a:r>
          </a:p>
          <a:p>
            <a:endParaRPr lang="fr-FR" dirty="0"/>
          </a:p>
        </p:txBody>
      </p:sp>
      <p:sp>
        <p:nvSpPr>
          <p:cNvPr id="4" name="Espace réservé du numéro de diapositive 3"/>
          <p:cNvSpPr>
            <a:spLocks noGrp="1"/>
          </p:cNvSpPr>
          <p:nvPr>
            <p:ph type="sldNum" sz="quarter" idx="10"/>
          </p:nvPr>
        </p:nvSpPr>
        <p:spPr/>
        <p:txBody>
          <a:bodyPr/>
          <a:lstStyle/>
          <a:p>
            <a:fld id="{8437033D-9549-4B74-9DED-79937BA800D7}" type="slidenum">
              <a:rPr lang="fr-FR" smtClean="0"/>
              <a:pPr/>
              <a:t>14</a:t>
            </a:fld>
            <a:endParaRPr lang="fr-FR" dirty="0"/>
          </a:p>
        </p:txBody>
      </p:sp>
    </p:spTree>
    <p:extLst>
      <p:ext uri="{BB962C8B-B14F-4D97-AF65-F5344CB8AC3E}">
        <p14:creationId xmlns:p14="http://schemas.microsoft.com/office/powerpoint/2010/main" xmlns="" val="39674959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Être dans une grande variété des situations, et pas seulement écrites, lecture à voix haute, avec une progression mesurée des élèves pour en tirer des conséquences.</a:t>
            </a:r>
          </a:p>
          <a:p>
            <a:endParaRPr lang="fr-FR" dirty="0"/>
          </a:p>
        </p:txBody>
      </p:sp>
      <p:sp>
        <p:nvSpPr>
          <p:cNvPr id="4" name="Espace réservé du numéro de diapositive 3"/>
          <p:cNvSpPr>
            <a:spLocks noGrp="1"/>
          </p:cNvSpPr>
          <p:nvPr>
            <p:ph type="sldNum" sz="quarter" idx="10"/>
          </p:nvPr>
        </p:nvSpPr>
        <p:spPr/>
        <p:txBody>
          <a:bodyPr/>
          <a:lstStyle/>
          <a:p>
            <a:fld id="{8437033D-9549-4B74-9DED-79937BA800D7}" type="slidenum">
              <a:rPr lang="fr-FR" smtClean="0"/>
              <a:pPr/>
              <a:t>15</a:t>
            </a:fld>
            <a:endParaRPr lang="fr-FR" dirty="0"/>
          </a:p>
        </p:txBody>
      </p:sp>
    </p:spTree>
    <p:extLst>
      <p:ext uri="{BB962C8B-B14F-4D97-AF65-F5344CB8AC3E}">
        <p14:creationId xmlns:p14="http://schemas.microsoft.com/office/powerpoint/2010/main" xmlns="" val="11128580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8437033D-9549-4B74-9DED-79937BA800D7}" type="slidenum">
              <a:rPr lang="fr-FR" smtClean="0"/>
              <a:pPr/>
              <a:t>16</a:t>
            </a:fld>
            <a:endParaRPr lang="fr-F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kern="1200" dirty="0" smtClean="0">
                <a:solidFill>
                  <a:schemeClr val="tx1"/>
                </a:solidFill>
                <a:effectLst/>
                <a:latin typeface="+mn-lt"/>
                <a:ea typeface="+mn-ea"/>
                <a:cs typeface="+mn-cs"/>
              </a:rPr>
              <a:t>Une nouvelle donne pédagogique, des attentes institutionnelles fortes</a:t>
            </a:r>
          </a:p>
          <a:p>
            <a:r>
              <a:rPr lang="fr-FR" sz="1200" kern="1200" dirty="0" smtClean="0">
                <a:solidFill>
                  <a:schemeClr val="tx1"/>
                </a:solidFill>
                <a:effectLst/>
                <a:latin typeface="+mn-lt"/>
                <a:ea typeface="+mn-ea"/>
                <a:cs typeface="+mn-cs"/>
              </a:rPr>
              <a:t>Il s'agit d'une première étape et d'une nouvelle donne, en ciblant sur le CP. </a:t>
            </a:r>
          </a:p>
          <a:p>
            <a:r>
              <a:rPr lang="fr-FR" sz="1200" kern="1200" dirty="0" smtClean="0">
                <a:solidFill>
                  <a:schemeClr val="tx1"/>
                </a:solidFill>
                <a:effectLst/>
                <a:latin typeface="+mn-lt"/>
                <a:ea typeface="+mn-ea"/>
                <a:cs typeface="+mn-cs"/>
              </a:rPr>
              <a:t>L'institution attend une maitrise de la lecture, écriture, calcul en fin de CP. Cela demande des changements</a:t>
            </a:r>
            <a:r>
              <a:rPr lang="fr-FR" sz="1200" kern="1200" baseline="0" dirty="0" smtClean="0">
                <a:solidFill>
                  <a:schemeClr val="tx1"/>
                </a:solidFill>
                <a:effectLst/>
                <a:latin typeface="+mn-lt"/>
                <a:ea typeface="+mn-ea"/>
                <a:cs typeface="+mn-cs"/>
              </a:rPr>
              <a:t> </a:t>
            </a:r>
            <a:r>
              <a:rPr lang="fr-FR" sz="1200" kern="1200" dirty="0" smtClean="0">
                <a:solidFill>
                  <a:schemeClr val="tx1"/>
                </a:solidFill>
                <a:effectLst/>
                <a:latin typeface="+mn-lt"/>
                <a:ea typeface="+mn-ea"/>
                <a:cs typeface="+mn-cs"/>
              </a:rPr>
              <a:t>profonds.</a:t>
            </a:r>
            <a:endParaRPr lang="fr-FR" sz="12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8437033D-9549-4B74-9DED-79937BA800D7}" type="slidenum">
              <a:rPr lang="fr-FR" smtClean="0"/>
              <a:pPr/>
              <a:t>2</a:t>
            </a:fld>
            <a:endParaRPr lang="fr-FR" dirty="0"/>
          </a:p>
        </p:txBody>
      </p:sp>
    </p:spTree>
    <p:extLst>
      <p:ext uri="{BB962C8B-B14F-4D97-AF65-F5344CB8AC3E}">
        <p14:creationId xmlns:p14="http://schemas.microsoft.com/office/powerpoint/2010/main" xmlns="" val="25310821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kern="1200" dirty="0" smtClean="0">
                <a:solidFill>
                  <a:schemeClr val="tx1"/>
                </a:solidFill>
                <a:effectLst/>
                <a:latin typeface="+mn-lt"/>
                <a:ea typeface="+mn-ea"/>
                <a:cs typeface="+mn-cs"/>
              </a:rPr>
              <a:t>le lien avec les écoles maternelles est à renforcer : opérations de liaison, réflexion autour des cahiers de progrès reliés aux objectifs, évaluations de début de CP : relancer une culture de l'évaluation sur les attendus en fin de maternelle.</a:t>
            </a:r>
            <a:endParaRPr lang="fr-FR" dirty="0"/>
          </a:p>
        </p:txBody>
      </p:sp>
      <p:sp>
        <p:nvSpPr>
          <p:cNvPr id="4" name="Espace réservé du numéro de diapositive 3"/>
          <p:cNvSpPr>
            <a:spLocks noGrp="1"/>
          </p:cNvSpPr>
          <p:nvPr>
            <p:ph type="sldNum" sz="quarter" idx="10"/>
          </p:nvPr>
        </p:nvSpPr>
        <p:spPr/>
        <p:txBody>
          <a:bodyPr/>
          <a:lstStyle/>
          <a:p>
            <a:fld id="{8437033D-9549-4B74-9DED-79937BA800D7}" type="slidenum">
              <a:rPr lang="fr-FR" smtClean="0"/>
              <a:pPr/>
              <a:t>3</a:t>
            </a:fld>
            <a:endParaRPr lang="fr-FR" dirty="0"/>
          </a:p>
        </p:txBody>
      </p:sp>
    </p:spTree>
    <p:extLst>
      <p:ext uri="{BB962C8B-B14F-4D97-AF65-F5344CB8AC3E}">
        <p14:creationId xmlns:p14="http://schemas.microsoft.com/office/powerpoint/2010/main" xmlns="" val="26626770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kern="1200" dirty="0" smtClean="0">
                <a:solidFill>
                  <a:schemeClr val="tx1"/>
                </a:solidFill>
                <a:effectLst/>
                <a:latin typeface="+mn-lt"/>
                <a:ea typeface="+mn-ea"/>
                <a:cs typeface="+mn-cs"/>
              </a:rPr>
              <a:t>Une idée fausse : « il faut prendre son temps ». Par ex, l'apprentissage du code n'est pas assez intensif</a:t>
            </a:r>
          </a:p>
          <a:p>
            <a:r>
              <a:rPr lang="fr-FR" sz="1200" kern="1200" dirty="0" smtClean="0">
                <a:solidFill>
                  <a:schemeClr val="tx1"/>
                </a:solidFill>
                <a:effectLst/>
                <a:latin typeface="+mn-lt"/>
                <a:ea typeface="+mn-ea"/>
                <a:cs typeface="+mn-cs"/>
              </a:rPr>
              <a:t>-des périodes de révisions</a:t>
            </a:r>
          </a:p>
          <a:p>
            <a:endParaRPr lang="fr-FR" dirty="0"/>
          </a:p>
        </p:txBody>
      </p:sp>
      <p:sp>
        <p:nvSpPr>
          <p:cNvPr id="4" name="Espace réservé du numéro de diapositive 3"/>
          <p:cNvSpPr>
            <a:spLocks noGrp="1"/>
          </p:cNvSpPr>
          <p:nvPr>
            <p:ph type="sldNum" sz="quarter" idx="10"/>
          </p:nvPr>
        </p:nvSpPr>
        <p:spPr/>
        <p:txBody>
          <a:bodyPr/>
          <a:lstStyle/>
          <a:p>
            <a:fld id="{8437033D-9549-4B74-9DED-79937BA800D7}" type="slidenum">
              <a:rPr lang="fr-FR" smtClean="0"/>
              <a:pPr/>
              <a:t>4</a:t>
            </a:fld>
            <a:endParaRPr lang="fr-FR" dirty="0"/>
          </a:p>
        </p:txBody>
      </p:sp>
    </p:spTree>
    <p:extLst>
      <p:ext uri="{BB962C8B-B14F-4D97-AF65-F5344CB8AC3E}">
        <p14:creationId xmlns:p14="http://schemas.microsoft.com/office/powerpoint/2010/main" xmlns="" val="7605373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kern="1200" dirty="0" smtClean="0">
                <a:solidFill>
                  <a:schemeClr val="tx1"/>
                </a:solidFill>
                <a:effectLst/>
                <a:latin typeface="+mn-lt"/>
                <a:ea typeface="+mn-ea"/>
                <a:cs typeface="+mn-cs"/>
              </a:rPr>
              <a:t>Des sujets de préoccupation, voire d'inquiétude :</a:t>
            </a:r>
          </a:p>
          <a:p>
            <a:r>
              <a:rPr lang="fr-FR" sz="1200" kern="1200" dirty="0" smtClean="0">
                <a:solidFill>
                  <a:schemeClr val="tx1"/>
                </a:solidFill>
                <a:effectLst/>
                <a:latin typeface="+mn-lt"/>
                <a:ea typeface="+mn-ea"/>
                <a:cs typeface="+mn-cs"/>
              </a:rPr>
              <a:t>-le temps, 7h20 par semaine (entre 5 et 10h), donc des écarts importants. </a:t>
            </a:r>
          </a:p>
          <a:p>
            <a:r>
              <a:rPr lang="fr-FR" sz="1200" kern="1200" dirty="0" smtClean="0">
                <a:solidFill>
                  <a:schemeClr val="tx1"/>
                </a:solidFill>
                <a:effectLst/>
                <a:latin typeface="+mn-lt"/>
                <a:ea typeface="+mn-ea"/>
                <a:cs typeface="+mn-cs"/>
              </a:rPr>
              <a:t>-une méthode mixte dominante : elle n'a pas de règles, c'est une agrégation de composantes diverses. Enquête de Dauvieux ? 2013 Stratification de différentes pratiques venues de différentes époques. La phonologie a beaucoup progressé. Celles autour du code non, même si on pense qu'on en fait beaucoup.</a:t>
            </a:r>
          </a:p>
          <a:p>
            <a:r>
              <a:rPr lang="fr-FR" sz="1200" kern="1200" dirty="0" smtClean="0">
                <a:solidFill>
                  <a:schemeClr val="tx1"/>
                </a:solidFill>
                <a:effectLst/>
                <a:latin typeface="+mn-lt"/>
                <a:ea typeface="+mn-ea"/>
                <a:cs typeface="+mn-cs"/>
              </a:rPr>
              <a:t>-des manuels dans 60 % des classes seulement, et pas toujours à jour des nouveaux programmes.</a:t>
            </a:r>
          </a:p>
          <a:p>
            <a:r>
              <a:rPr lang="fr-FR" sz="1200" kern="1200" dirty="0" smtClean="0">
                <a:solidFill>
                  <a:schemeClr val="tx1"/>
                </a:solidFill>
                <a:effectLst/>
                <a:latin typeface="+mn-lt"/>
                <a:ea typeface="+mn-ea"/>
                <a:cs typeface="+mn-cs"/>
              </a:rPr>
              <a:t>-un rythme d'acquisition du code peu soutenu</a:t>
            </a:r>
          </a:p>
          <a:p>
            <a:r>
              <a:rPr lang="fr-FR" sz="1200" kern="1200" dirty="0" smtClean="0">
                <a:solidFill>
                  <a:schemeClr val="tx1"/>
                </a:solidFill>
                <a:effectLst/>
                <a:latin typeface="+mn-lt"/>
                <a:ea typeface="+mn-ea"/>
                <a:cs typeface="+mn-cs"/>
              </a:rPr>
              <a:t>-pas assez d'écrit, surtout lié à la lecture</a:t>
            </a:r>
          </a:p>
          <a:p>
            <a:r>
              <a:rPr lang="fr-FR" sz="1200" kern="1200" dirty="0" smtClean="0">
                <a:solidFill>
                  <a:schemeClr val="tx1"/>
                </a:solidFill>
                <a:effectLst/>
                <a:latin typeface="+mn-lt"/>
                <a:ea typeface="+mn-ea"/>
                <a:cs typeface="+mn-cs"/>
              </a:rPr>
              <a:t>-peu d'évaluation</a:t>
            </a:r>
          </a:p>
          <a:p>
            <a:endParaRPr lang="fr-FR" dirty="0"/>
          </a:p>
        </p:txBody>
      </p:sp>
      <p:sp>
        <p:nvSpPr>
          <p:cNvPr id="4" name="Espace réservé du numéro de diapositive 3"/>
          <p:cNvSpPr>
            <a:spLocks noGrp="1"/>
          </p:cNvSpPr>
          <p:nvPr>
            <p:ph type="sldNum" sz="quarter" idx="10"/>
          </p:nvPr>
        </p:nvSpPr>
        <p:spPr/>
        <p:txBody>
          <a:bodyPr/>
          <a:lstStyle/>
          <a:p>
            <a:fld id="{8437033D-9549-4B74-9DED-79937BA800D7}" type="slidenum">
              <a:rPr lang="fr-FR" smtClean="0"/>
              <a:pPr/>
              <a:t>7</a:t>
            </a:fld>
            <a:endParaRPr lang="fr-FR" dirty="0"/>
          </a:p>
        </p:txBody>
      </p:sp>
    </p:spTree>
    <p:extLst>
      <p:ext uri="{BB962C8B-B14F-4D97-AF65-F5344CB8AC3E}">
        <p14:creationId xmlns:p14="http://schemas.microsoft.com/office/powerpoint/2010/main" xmlns="" val="3270917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kern="1200" dirty="0" smtClean="0">
                <a:solidFill>
                  <a:schemeClr val="tx1"/>
                </a:solidFill>
                <a:effectLst/>
                <a:latin typeface="+mn-lt"/>
                <a:ea typeface="+mn-ea"/>
                <a:cs typeface="+mn-cs"/>
              </a:rPr>
              <a:t>Nous disposons de données sur les résultats, les constats. Il y a eu des consensus sur les modalités d'apprentissage de la lecture </a:t>
            </a:r>
            <a:r>
              <a:rPr lang="fr-FR" sz="1200" kern="1200" dirty="0" smtClean="0">
                <a:solidFill>
                  <a:schemeClr val="tx1"/>
                </a:solidFill>
                <a:effectLst/>
                <a:latin typeface="+mn-lt"/>
                <a:ea typeface="+mn-ea"/>
                <a:cs typeface="+mn-cs"/>
              </a:rPr>
              <a:t>(conférence </a:t>
            </a:r>
            <a:r>
              <a:rPr lang="fr-FR" sz="1200" kern="1200" dirty="0" smtClean="0">
                <a:solidFill>
                  <a:schemeClr val="tx1"/>
                </a:solidFill>
                <a:effectLst/>
                <a:latin typeface="+mn-lt"/>
                <a:ea typeface="+mn-ea"/>
                <a:cs typeface="+mn-cs"/>
              </a:rPr>
              <a:t>de consensus) : intensité sur le code, réitération et autres. Nos ressources sont nombreuses, dans tous les domaines. Nous avons des réseaux de formateurs et des espaces temps de formation.</a:t>
            </a:r>
          </a:p>
          <a:p>
            <a:r>
              <a:rPr lang="fr-FR" sz="1200" kern="1200" dirty="0" smtClean="0">
                <a:solidFill>
                  <a:schemeClr val="tx1"/>
                </a:solidFill>
                <a:effectLst/>
                <a:latin typeface="+mn-lt"/>
                <a:ea typeface="+mn-ea"/>
                <a:cs typeface="+mn-cs"/>
              </a:rPr>
              <a:t>Ce que disent les programmes</a:t>
            </a:r>
          </a:p>
          <a:p>
            <a:r>
              <a:rPr lang="fr-FR" sz="1200" kern="1200" dirty="0" smtClean="0">
                <a:solidFill>
                  <a:schemeClr val="tx1"/>
                </a:solidFill>
                <a:effectLst/>
                <a:latin typeface="+mn-lt"/>
                <a:ea typeface="+mn-ea"/>
                <a:cs typeface="+mn-cs"/>
              </a:rPr>
              <a:t>Difficiles à lire et à comprendre. On va appuyer sur les repères de progressivité :</a:t>
            </a:r>
          </a:p>
          <a:p>
            <a:r>
              <a:rPr lang="fr-FR" sz="1200" kern="1200" dirty="0" smtClean="0">
                <a:solidFill>
                  <a:schemeClr val="tx1"/>
                </a:solidFill>
                <a:effectLst/>
                <a:latin typeface="+mn-lt"/>
                <a:ea typeface="+mn-ea"/>
                <a:cs typeface="+mn-cs"/>
              </a:rPr>
              <a:t>-un enseignement systématique du code et de la combinatoire</a:t>
            </a:r>
          </a:p>
          <a:p>
            <a:r>
              <a:rPr lang="fr-FR" sz="1200" kern="1200" dirty="0" smtClean="0">
                <a:solidFill>
                  <a:schemeClr val="tx1"/>
                </a:solidFill>
                <a:effectLst/>
                <a:latin typeface="+mn-lt"/>
                <a:ea typeface="+mn-ea"/>
                <a:cs typeface="+mn-cs"/>
              </a:rPr>
              <a:t>-des activités d'écriture, encodage et copie</a:t>
            </a:r>
          </a:p>
          <a:p>
            <a:r>
              <a:rPr lang="fr-FR" sz="1200" kern="1200" dirty="0" smtClean="0">
                <a:solidFill>
                  <a:schemeClr val="tx1"/>
                </a:solidFill>
                <a:effectLst/>
                <a:latin typeface="+mn-lt"/>
                <a:ea typeface="+mn-ea"/>
                <a:cs typeface="+mn-cs"/>
              </a:rPr>
              <a:t>-travaux de compréhension à l'oral</a:t>
            </a:r>
          </a:p>
          <a:p>
            <a:r>
              <a:rPr lang="fr-FR" sz="1200" kern="1200" dirty="0" smtClean="0">
                <a:solidFill>
                  <a:schemeClr val="tx1"/>
                </a:solidFill>
                <a:effectLst/>
                <a:latin typeface="+mn-lt"/>
                <a:ea typeface="+mn-ea"/>
                <a:cs typeface="+mn-cs"/>
              </a:rPr>
              <a:t>-lecture à voix haute</a:t>
            </a:r>
          </a:p>
          <a:p>
            <a:r>
              <a:rPr lang="fr-FR" sz="1200" kern="1200" dirty="0" smtClean="0">
                <a:solidFill>
                  <a:schemeClr val="tx1"/>
                </a:solidFill>
                <a:effectLst/>
                <a:latin typeface="+mn-lt"/>
                <a:ea typeface="+mn-ea"/>
                <a:cs typeface="+mn-cs"/>
              </a:rPr>
              <a:t>-premières connaissances sur la langue : observations, désignation et mémorisation, raisonnement par analogie</a:t>
            </a:r>
            <a:endParaRPr lang="fr-FR" sz="12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8437033D-9549-4B74-9DED-79937BA800D7}" type="slidenum">
              <a:rPr lang="fr-FR" smtClean="0"/>
              <a:pPr/>
              <a:t>8</a:t>
            </a:fld>
            <a:endParaRPr lang="fr-FR" dirty="0"/>
          </a:p>
        </p:txBody>
      </p:sp>
    </p:spTree>
    <p:extLst>
      <p:ext uri="{BB962C8B-B14F-4D97-AF65-F5344CB8AC3E}">
        <p14:creationId xmlns:p14="http://schemas.microsoft.com/office/powerpoint/2010/main" xmlns="" val="29458553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kern="1200" dirty="0" smtClean="0">
                <a:solidFill>
                  <a:schemeClr val="tx1"/>
                </a:solidFill>
                <a:effectLst/>
                <a:latin typeface="+mn-lt"/>
                <a:ea typeface="+mn-ea"/>
                <a:cs typeface="+mn-cs"/>
              </a:rPr>
              <a:t>Questions réponses :</a:t>
            </a:r>
          </a:p>
          <a:p>
            <a:r>
              <a:rPr lang="fr-FR" sz="1200" kern="1200" dirty="0" smtClean="0">
                <a:solidFill>
                  <a:schemeClr val="tx1"/>
                </a:solidFill>
                <a:effectLst/>
                <a:latin typeface="+mn-lt"/>
                <a:ea typeface="+mn-ea"/>
                <a:cs typeface="+mn-cs"/>
              </a:rPr>
              <a:t>Découverte de l'écriture mais pas d'apprentissage systématique. Les essais d'écriture sont très utiles pour entrer dans la combinatoire, le lien entre ce que j'entends et ce que je vois, pour chacun des phonèmes.</a:t>
            </a:r>
          </a:p>
          <a:p>
            <a:r>
              <a:rPr lang="fr-FR" sz="1200" kern="1200" dirty="0" smtClean="0">
                <a:solidFill>
                  <a:schemeClr val="tx1"/>
                </a:solidFill>
                <a:effectLst/>
                <a:latin typeface="+mn-lt"/>
                <a:ea typeface="+mn-ea"/>
                <a:cs typeface="+mn-cs"/>
              </a:rPr>
              <a:t>Évaluation de CP : elles sont décalées par rapport aux apprentissages en maternelle. De nouvelles évaluations sont préparées avec la DEPP, la DGESCO. </a:t>
            </a:r>
          </a:p>
          <a:p>
            <a:endParaRPr lang="fr-FR" dirty="0"/>
          </a:p>
        </p:txBody>
      </p:sp>
      <p:sp>
        <p:nvSpPr>
          <p:cNvPr id="4" name="Espace réservé du numéro de diapositive 3"/>
          <p:cNvSpPr>
            <a:spLocks noGrp="1"/>
          </p:cNvSpPr>
          <p:nvPr>
            <p:ph type="sldNum" sz="quarter" idx="10"/>
          </p:nvPr>
        </p:nvSpPr>
        <p:spPr/>
        <p:txBody>
          <a:bodyPr/>
          <a:lstStyle/>
          <a:p>
            <a:fld id="{8437033D-9549-4B74-9DED-79937BA800D7}" type="slidenum">
              <a:rPr lang="fr-FR" smtClean="0"/>
              <a:pPr/>
              <a:t>10</a:t>
            </a:fld>
            <a:endParaRPr lang="fr-FR" dirty="0"/>
          </a:p>
        </p:txBody>
      </p:sp>
    </p:spTree>
    <p:extLst>
      <p:ext uri="{BB962C8B-B14F-4D97-AF65-F5344CB8AC3E}">
        <p14:creationId xmlns:p14="http://schemas.microsoft.com/office/powerpoint/2010/main" xmlns="" val="32236735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kern="1200" dirty="0" smtClean="0">
                <a:solidFill>
                  <a:schemeClr val="tx1"/>
                </a:solidFill>
                <a:effectLst/>
                <a:latin typeface="+mn-lt"/>
                <a:ea typeface="+mn-ea"/>
                <a:cs typeface="+mn-cs"/>
              </a:rPr>
              <a:t>Le déchiffrage autonome est visé rapidement.</a:t>
            </a:r>
          </a:p>
          <a:p>
            <a:r>
              <a:rPr lang="fr-FR" sz="1200" kern="1200" dirty="0" smtClean="0">
                <a:solidFill>
                  <a:schemeClr val="tx1"/>
                </a:solidFill>
                <a:effectLst/>
                <a:latin typeface="+mn-lt"/>
                <a:ea typeface="+mn-ea"/>
                <a:cs typeface="+mn-cs"/>
              </a:rPr>
              <a:t>-le choix des textes : selon une étude d'il y a 10 ans, on oscille entre des textes comprenant de 20 à 80 % de mots connus. On met toujours dans les textes des mots inconnus que</a:t>
            </a:r>
            <a:r>
              <a:rPr lang="fr-FR" sz="1200" kern="1200" baseline="0" dirty="0" smtClean="0">
                <a:solidFill>
                  <a:schemeClr val="tx1"/>
                </a:solidFill>
                <a:effectLst/>
                <a:latin typeface="+mn-lt"/>
                <a:ea typeface="+mn-ea"/>
                <a:cs typeface="+mn-cs"/>
              </a:rPr>
              <a:t> les élèves </a:t>
            </a:r>
            <a:r>
              <a:rPr lang="fr-FR" sz="1200" kern="1200" dirty="0" smtClean="0">
                <a:solidFill>
                  <a:schemeClr val="tx1"/>
                </a:solidFill>
                <a:effectLst/>
                <a:latin typeface="+mn-lt"/>
                <a:ea typeface="+mn-ea"/>
                <a:cs typeface="+mn-cs"/>
              </a:rPr>
              <a:t> ne sont pas en mesure de déchiffrer. Il faudrait un accompagnement du déchiffrage de ces mots, sinon cela mène à la devinette.</a:t>
            </a:r>
            <a:endParaRPr lang="fr-FR" sz="12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8437033D-9549-4B74-9DED-79937BA800D7}" type="slidenum">
              <a:rPr lang="fr-FR" smtClean="0"/>
              <a:pPr/>
              <a:t>12</a:t>
            </a:fld>
            <a:endParaRPr lang="fr-FR" dirty="0"/>
          </a:p>
        </p:txBody>
      </p:sp>
    </p:spTree>
    <p:extLst>
      <p:ext uri="{BB962C8B-B14F-4D97-AF65-F5344CB8AC3E}">
        <p14:creationId xmlns:p14="http://schemas.microsoft.com/office/powerpoint/2010/main" xmlns="" val="34769734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kern="1200" dirty="0" smtClean="0">
                <a:solidFill>
                  <a:schemeClr val="tx1"/>
                </a:solidFill>
                <a:effectLst/>
                <a:latin typeface="+mn-lt"/>
                <a:ea typeface="+mn-ea"/>
                <a:cs typeface="+mn-cs"/>
              </a:rPr>
              <a:t>-des apprentissages orthographiques dès le début du CP : </a:t>
            </a:r>
          </a:p>
          <a:p>
            <a:r>
              <a:rPr lang="fr-FR" sz="1200" kern="1200" dirty="0" smtClean="0">
                <a:solidFill>
                  <a:schemeClr val="tx1"/>
                </a:solidFill>
                <a:effectLst/>
                <a:latin typeface="+mn-lt"/>
                <a:ea typeface="+mn-ea"/>
                <a:cs typeface="+mn-cs"/>
              </a:rPr>
              <a:t>-combien de mots à maitriser, lesquels ? L'oral au service de l'acquisition du vocabulaire</a:t>
            </a:r>
          </a:p>
          <a:p>
            <a:r>
              <a:rPr lang="fr-FR" sz="1200" kern="1200" dirty="0" smtClean="0">
                <a:solidFill>
                  <a:schemeClr val="tx1"/>
                </a:solidFill>
                <a:effectLst/>
                <a:latin typeface="+mn-lt"/>
                <a:ea typeface="+mn-ea"/>
                <a:cs typeface="+mn-cs"/>
              </a:rPr>
              <a:t>-les activités de compréhension : y a-t-il une période où il faut introduire des textes littéraires, qui ont du sens, qui relève d'une culture générale?</a:t>
            </a:r>
            <a:endParaRPr lang="fr-FR" sz="12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8437033D-9549-4B74-9DED-79937BA800D7}" type="slidenum">
              <a:rPr lang="fr-FR" smtClean="0"/>
              <a:pPr/>
              <a:t>13</a:t>
            </a:fld>
            <a:endParaRPr lang="fr-FR" dirty="0"/>
          </a:p>
        </p:txBody>
      </p:sp>
    </p:spTree>
    <p:extLst>
      <p:ext uri="{BB962C8B-B14F-4D97-AF65-F5344CB8AC3E}">
        <p14:creationId xmlns:p14="http://schemas.microsoft.com/office/powerpoint/2010/main" xmlns="" val="19536957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fr-FR" smtClean="0"/>
              <a:t>Modifiez le style du titre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B3C31A1C-7811-4BA9-A9E6-08BAE75A378E}" type="datetimeFigureOut">
              <a:rPr lang="fr-FR" smtClean="0"/>
              <a:pPr/>
              <a:t>08/01/2018</a:t>
            </a:fld>
            <a:endParaRPr lang="fr-FR" dirty="0"/>
          </a:p>
        </p:txBody>
      </p:sp>
      <p:sp>
        <p:nvSpPr>
          <p:cNvPr id="5" name="Footer Placeholder 4"/>
          <p:cNvSpPr>
            <a:spLocks noGrp="1"/>
          </p:cNvSpPr>
          <p:nvPr>
            <p:ph type="ftr" sz="quarter" idx="11"/>
          </p:nvPr>
        </p:nvSpPr>
        <p:spPr>
          <a:xfrm>
            <a:off x="5332412" y="5883275"/>
            <a:ext cx="4324044" cy="365125"/>
          </a:xfrm>
        </p:spPr>
        <p:txBody>
          <a:bodyPr/>
          <a:lstStyle/>
          <a:p>
            <a:endParaRPr lang="fr-FR" dirty="0"/>
          </a:p>
        </p:txBody>
      </p:sp>
      <p:sp>
        <p:nvSpPr>
          <p:cNvPr id="6" name="Slide Number Placeholder 5"/>
          <p:cNvSpPr>
            <a:spLocks noGrp="1"/>
          </p:cNvSpPr>
          <p:nvPr>
            <p:ph type="sldNum" sz="quarter" idx="12"/>
          </p:nvPr>
        </p:nvSpPr>
        <p:spPr/>
        <p:txBody>
          <a:bodyPr/>
          <a:lstStyle/>
          <a:p>
            <a:fld id="{BBEA1CA7-9740-48AE-9B97-7EED35DF1F6F}" type="slidenum">
              <a:rPr lang="fr-FR" smtClean="0"/>
              <a:pPr/>
              <a:t>‹N°›</a:t>
            </a:fld>
            <a:endParaRPr lang="fr-FR" dirty="0"/>
          </a:p>
        </p:txBody>
      </p:sp>
    </p:spTree>
    <p:extLst>
      <p:ext uri="{BB962C8B-B14F-4D97-AF65-F5344CB8AC3E}">
        <p14:creationId xmlns:p14="http://schemas.microsoft.com/office/powerpoint/2010/main" xmlns="" val="3298813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dirty="0" smtClean="0"/>
              <a:t>Cliquez sur l'icône pour ajouter une image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3C31A1C-7811-4BA9-A9E6-08BAE75A378E}" type="datetimeFigureOut">
              <a:rPr lang="fr-FR" smtClean="0"/>
              <a:pPr/>
              <a:t>08/01/2018</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BBEA1CA7-9740-48AE-9B97-7EED35DF1F6F}" type="slidenum">
              <a:rPr lang="fr-FR" smtClean="0"/>
              <a:pPr/>
              <a:t>‹N°›</a:t>
            </a:fld>
            <a:endParaRPr lang="fr-FR" dirty="0"/>
          </a:p>
        </p:txBody>
      </p:sp>
    </p:spTree>
    <p:extLst>
      <p:ext uri="{BB962C8B-B14F-4D97-AF65-F5344CB8AC3E}">
        <p14:creationId xmlns:p14="http://schemas.microsoft.com/office/powerpoint/2010/main" xmlns="" val="1861558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fr-FR" smtClean="0"/>
              <a:t>Modifiez le style du titre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3C31A1C-7811-4BA9-A9E6-08BAE75A378E}" type="datetimeFigureOut">
              <a:rPr lang="fr-FR" smtClean="0"/>
              <a:pPr/>
              <a:t>08/01/2018</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BBEA1CA7-9740-48AE-9B97-7EED35DF1F6F}" type="slidenum">
              <a:rPr lang="fr-FR" smtClean="0"/>
              <a:pPr/>
              <a:t>‹N°›</a:t>
            </a:fld>
            <a:endParaRPr lang="fr-FR" dirty="0"/>
          </a:p>
        </p:txBody>
      </p:sp>
    </p:spTree>
    <p:extLst>
      <p:ext uri="{BB962C8B-B14F-4D97-AF65-F5344CB8AC3E}">
        <p14:creationId xmlns:p14="http://schemas.microsoft.com/office/powerpoint/2010/main" xmlns="" val="12354529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fr-FR" smtClean="0"/>
              <a:t>Modifiez le style du titre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3C31A1C-7811-4BA9-A9E6-08BAE75A378E}" type="datetimeFigureOut">
              <a:rPr lang="fr-FR" smtClean="0"/>
              <a:pPr/>
              <a:t>08/01/2018</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BBEA1CA7-9740-48AE-9B97-7EED35DF1F6F}" type="slidenum">
              <a:rPr lang="fr-FR" smtClean="0"/>
              <a:pPr/>
              <a:t>‹N°›</a:t>
            </a:fld>
            <a:endParaRPr lang="fr-FR" dirty="0"/>
          </a:p>
        </p:txBody>
      </p:sp>
    </p:spTree>
    <p:extLst>
      <p:ext uri="{BB962C8B-B14F-4D97-AF65-F5344CB8AC3E}">
        <p14:creationId xmlns:p14="http://schemas.microsoft.com/office/powerpoint/2010/main" xmlns="" val="6477550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fr-FR" smtClean="0"/>
              <a:t>Modifiez le style du titre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3C31A1C-7811-4BA9-A9E6-08BAE75A378E}" type="datetimeFigureOut">
              <a:rPr lang="fr-FR" smtClean="0"/>
              <a:pPr/>
              <a:t>08/01/2018</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BBEA1CA7-9740-48AE-9B97-7EED35DF1F6F}" type="slidenum">
              <a:rPr lang="fr-FR" smtClean="0"/>
              <a:pPr/>
              <a:t>‹N°›</a:t>
            </a:fld>
            <a:endParaRPr lang="fr-FR" dirty="0"/>
          </a:p>
        </p:txBody>
      </p:sp>
    </p:spTree>
    <p:extLst>
      <p:ext uri="{BB962C8B-B14F-4D97-AF65-F5344CB8AC3E}">
        <p14:creationId xmlns:p14="http://schemas.microsoft.com/office/powerpoint/2010/main" xmlns="" val="14172398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fr-FR" smtClean="0"/>
              <a:t>Modifiez le style du titre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fr-FR" smtClean="0"/>
              <a:t>Modifiez les styles du texte du masque</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3C31A1C-7811-4BA9-A9E6-08BAE75A378E}" type="datetimeFigureOut">
              <a:rPr lang="fr-FR" smtClean="0"/>
              <a:pPr/>
              <a:t>08/01/2018</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BBEA1CA7-9740-48AE-9B97-7EED35DF1F6F}" type="slidenum">
              <a:rPr lang="fr-FR" smtClean="0"/>
              <a:pPr/>
              <a:t>‹N°›</a:t>
            </a:fld>
            <a:endParaRPr lang="fr-FR" dirty="0"/>
          </a:p>
        </p:txBody>
      </p:sp>
    </p:spTree>
    <p:extLst>
      <p:ext uri="{BB962C8B-B14F-4D97-AF65-F5344CB8AC3E}">
        <p14:creationId xmlns:p14="http://schemas.microsoft.com/office/powerpoint/2010/main" xmlns="" val="26833392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fr-FR" smtClean="0"/>
              <a:t>Modifiez le style du titre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fr-FR" smtClean="0"/>
              <a:t>Modifiez les styles du texte du masque</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3C31A1C-7811-4BA9-A9E6-08BAE75A378E}" type="datetimeFigureOut">
              <a:rPr lang="fr-FR" smtClean="0"/>
              <a:pPr/>
              <a:t>08/01/2018</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BBEA1CA7-9740-48AE-9B97-7EED35DF1F6F}" type="slidenum">
              <a:rPr lang="fr-FR" smtClean="0"/>
              <a:pPr/>
              <a:t>‹N°›</a:t>
            </a:fld>
            <a:endParaRPr lang="fr-FR" dirty="0"/>
          </a:p>
        </p:txBody>
      </p:sp>
    </p:spTree>
    <p:extLst>
      <p:ext uri="{BB962C8B-B14F-4D97-AF65-F5344CB8AC3E}">
        <p14:creationId xmlns:p14="http://schemas.microsoft.com/office/powerpoint/2010/main" xmlns="" val="35490096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3C31A1C-7811-4BA9-A9E6-08BAE75A378E}" type="datetimeFigureOut">
              <a:rPr lang="fr-FR" smtClean="0"/>
              <a:pPr/>
              <a:t>08/01/2018</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BBEA1CA7-9740-48AE-9B97-7EED35DF1F6F}" type="slidenum">
              <a:rPr lang="fr-FR" smtClean="0"/>
              <a:pPr/>
              <a:t>‹N°›</a:t>
            </a:fld>
            <a:endParaRPr lang="fr-FR" dirty="0"/>
          </a:p>
        </p:txBody>
      </p:sp>
    </p:spTree>
    <p:extLst>
      <p:ext uri="{BB962C8B-B14F-4D97-AF65-F5344CB8AC3E}">
        <p14:creationId xmlns:p14="http://schemas.microsoft.com/office/powerpoint/2010/main" xmlns="" val="6357505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3C31A1C-7811-4BA9-A9E6-08BAE75A378E}" type="datetimeFigureOut">
              <a:rPr lang="fr-FR" smtClean="0"/>
              <a:pPr/>
              <a:t>08/01/2018</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BBEA1CA7-9740-48AE-9B97-7EED35DF1F6F}" type="slidenum">
              <a:rPr lang="fr-FR" smtClean="0"/>
              <a:pPr/>
              <a:t>‹N°›</a:t>
            </a:fld>
            <a:endParaRPr lang="fr-FR" dirty="0"/>
          </a:p>
        </p:txBody>
      </p:sp>
    </p:spTree>
    <p:extLst>
      <p:ext uri="{BB962C8B-B14F-4D97-AF65-F5344CB8AC3E}">
        <p14:creationId xmlns:p14="http://schemas.microsoft.com/office/powerpoint/2010/main" xmlns="" val="4012112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nchor="ct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3C31A1C-7811-4BA9-A9E6-08BAE75A378E}" type="datetimeFigureOut">
              <a:rPr lang="fr-FR" smtClean="0"/>
              <a:pPr/>
              <a:t>08/01/2018</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a:xfrm>
            <a:off x="10951856" y="5867131"/>
            <a:ext cx="551167" cy="365125"/>
          </a:xfrm>
        </p:spPr>
        <p:txBody>
          <a:bodyPr/>
          <a:lstStyle/>
          <a:p>
            <a:fld id="{BBEA1CA7-9740-48AE-9B97-7EED35DF1F6F}" type="slidenum">
              <a:rPr lang="fr-FR" smtClean="0"/>
              <a:pPr/>
              <a:t>‹N°›</a:t>
            </a:fld>
            <a:endParaRPr lang="fr-FR" dirty="0"/>
          </a:p>
        </p:txBody>
      </p:sp>
    </p:spTree>
    <p:extLst>
      <p:ext uri="{BB962C8B-B14F-4D97-AF65-F5344CB8AC3E}">
        <p14:creationId xmlns:p14="http://schemas.microsoft.com/office/powerpoint/2010/main" xmlns="" val="2882166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3C31A1C-7811-4BA9-A9E6-08BAE75A378E}" type="datetimeFigureOut">
              <a:rPr lang="fr-FR" smtClean="0"/>
              <a:pPr/>
              <a:t>08/01/2018</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BBEA1CA7-9740-48AE-9B97-7EED35DF1F6F}" type="slidenum">
              <a:rPr lang="fr-FR" smtClean="0"/>
              <a:pPr/>
              <a:t>‹N°›</a:t>
            </a:fld>
            <a:endParaRPr lang="fr-FR" dirty="0"/>
          </a:p>
        </p:txBody>
      </p:sp>
    </p:spTree>
    <p:extLst>
      <p:ext uri="{BB962C8B-B14F-4D97-AF65-F5344CB8AC3E}">
        <p14:creationId xmlns:p14="http://schemas.microsoft.com/office/powerpoint/2010/main" xmlns="" val="94958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fr-FR" smtClean="0"/>
              <a:t>Modifiez le style du titre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B3C31A1C-7811-4BA9-A9E6-08BAE75A378E}" type="datetimeFigureOut">
              <a:rPr lang="fr-FR" smtClean="0"/>
              <a:pPr/>
              <a:t>08/01/2018</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BBEA1CA7-9740-48AE-9B97-7EED35DF1F6F}" type="slidenum">
              <a:rPr lang="fr-FR" smtClean="0"/>
              <a:pPr/>
              <a:t>‹N°›</a:t>
            </a:fld>
            <a:endParaRPr lang="fr-FR" dirty="0"/>
          </a:p>
        </p:txBody>
      </p:sp>
    </p:spTree>
    <p:extLst>
      <p:ext uri="{BB962C8B-B14F-4D97-AF65-F5344CB8AC3E}">
        <p14:creationId xmlns:p14="http://schemas.microsoft.com/office/powerpoint/2010/main" xmlns="" val="2381447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B3C31A1C-7811-4BA9-A9E6-08BAE75A378E}" type="datetimeFigureOut">
              <a:rPr lang="fr-FR" smtClean="0"/>
              <a:pPr/>
              <a:t>08/01/2018</a:t>
            </a:fld>
            <a:endParaRPr lang="fr-FR" dirty="0"/>
          </a:p>
        </p:txBody>
      </p:sp>
      <p:sp>
        <p:nvSpPr>
          <p:cNvPr id="8" name="Footer Placeholder 7"/>
          <p:cNvSpPr>
            <a:spLocks noGrp="1"/>
          </p:cNvSpPr>
          <p:nvPr>
            <p:ph type="ftr" sz="quarter" idx="11"/>
          </p:nvPr>
        </p:nvSpPr>
        <p:spPr/>
        <p:txBody>
          <a:bodyPr/>
          <a:lstStyle/>
          <a:p>
            <a:endParaRPr lang="fr-FR" dirty="0"/>
          </a:p>
        </p:txBody>
      </p:sp>
      <p:sp>
        <p:nvSpPr>
          <p:cNvPr id="9" name="Slide Number Placeholder 8"/>
          <p:cNvSpPr>
            <a:spLocks noGrp="1"/>
          </p:cNvSpPr>
          <p:nvPr>
            <p:ph type="sldNum" sz="quarter" idx="12"/>
          </p:nvPr>
        </p:nvSpPr>
        <p:spPr/>
        <p:txBody>
          <a:bodyPr/>
          <a:lstStyle/>
          <a:p>
            <a:fld id="{BBEA1CA7-9740-48AE-9B97-7EED35DF1F6F}" type="slidenum">
              <a:rPr lang="fr-FR" smtClean="0"/>
              <a:pPr/>
              <a:t>‹N°›</a:t>
            </a:fld>
            <a:endParaRPr lang="fr-FR" dirty="0"/>
          </a:p>
        </p:txBody>
      </p:sp>
    </p:spTree>
    <p:extLst>
      <p:ext uri="{BB962C8B-B14F-4D97-AF65-F5344CB8AC3E}">
        <p14:creationId xmlns:p14="http://schemas.microsoft.com/office/powerpoint/2010/main" xmlns="" val="153160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B3C31A1C-7811-4BA9-A9E6-08BAE75A378E}" type="datetimeFigureOut">
              <a:rPr lang="fr-FR" smtClean="0"/>
              <a:pPr/>
              <a:t>08/01/2018</a:t>
            </a:fld>
            <a:endParaRPr lang="fr-FR" dirty="0"/>
          </a:p>
        </p:txBody>
      </p:sp>
      <p:sp>
        <p:nvSpPr>
          <p:cNvPr id="4" name="Footer Placeholder 3"/>
          <p:cNvSpPr>
            <a:spLocks noGrp="1"/>
          </p:cNvSpPr>
          <p:nvPr>
            <p:ph type="ftr" sz="quarter" idx="11"/>
          </p:nvPr>
        </p:nvSpPr>
        <p:spPr/>
        <p:txBody>
          <a:bodyPr/>
          <a:lstStyle/>
          <a:p>
            <a:endParaRPr lang="fr-FR" dirty="0"/>
          </a:p>
        </p:txBody>
      </p:sp>
      <p:sp>
        <p:nvSpPr>
          <p:cNvPr id="5" name="Slide Number Placeholder 4"/>
          <p:cNvSpPr>
            <a:spLocks noGrp="1"/>
          </p:cNvSpPr>
          <p:nvPr>
            <p:ph type="sldNum" sz="quarter" idx="12"/>
          </p:nvPr>
        </p:nvSpPr>
        <p:spPr/>
        <p:txBody>
          <a:bodyPr/>
          <a:lstStyle/>
          <a:p>
            <a:fld id="{BBEA1CA7-9740-48AE-9B97-7EED35DF1F6F}" type="slidenum">
              <a:rPr lang="fr-FR" smtClean="0"/>
              <a:pPr/>
              <a:t>‹N°›</a:t>
            </a:fld>
            <a:endParaRPr lang="fr-FR" dirty="0"/>
          </a:p>
        </p:txBody>
      </p:sp>
    </p:spTree>
    <p:extLst>
      <p:ext uri="{BB962C8B-B14F-4D97-AF65-F5344CB8AC3E}">
        <p14:creationId xmlns:p14="http://schemas.microsoft.com/office/powerpoint/2010/main" xmlns="" val="663335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C31A1C-7811-4BA9-A9E6-08BAE75A378E}" type="datetimeFigureOut">
              <a:rPr lang="fr-FR" smtClean="0"/>
              <a:pPr/>
              <a:t>08/01/2018</a:t>
            </a:fld>
            <a:endParaRPr lang="fr-FR" dirty="0"/>
          </a:p>
        </p:txBody>
      </p:sp>
      <p:sp>
        <p:nvSpPr>
          <p:cNvPr id="3" name="Footer Placeholder 2"/>
          <p:cNvSpPr>
            <a:spLocks noGrp="1"/>
          </p:cNvSpPr>
          <p:nvPr>
            <p:ph type="ftr" sz="quarter" idx="11"/>
          </p:nvPr>
        </p:nvSpPr>
        <p:spPr/>
        <p:txBody>
          <a:bodyPr/>
          <a:lstStyle/>
          <a:p>
            <a:endParaRPr lang="fr-FR" dirty="0"/>
          </a:p>
        </p:txBody>
      </p:sp>
      <p:sp>
        <p:nvSpPr>
          <p:cNvPr id="4" name="Slide Number Placeholder 3"/>
          <p:cNvSpPr>
            <a:spLocks noGrp="1"/>
          </p:cNvSpPr>
          <p:nvPr>
            <p:ph type="sldNum" sz="quarter" idx="12"/>
          </p:nvPr>
        </p:nvSpPr>
        <p:spPr/>
        <p:txBody>
          <a:bodyPr/>
          <a:lstStyle/>
          <a:p>
            <a:fld id="{BBEA1CA7-9740-48AE-9B97-7EED35DF1F6F}" type="slidenum">
              <a:rPr lang="fr-FR" smtClean="0"/>
              <a:pPr/>
              <a:t>‹N°›</a:t>
            </a:fld>
            <a:endParaRPr lang="fr-FR" dirty="0"/>
          </a:p>
        </p:txBody>
      </p:sp>
    </p:spTree>
    <p:extLst>
      <p:ext uri="{BB962C8B-B14F-4D97-AF65-F5344CB8AC3E}">
        <p14:creationId xmlns:p14="http://schemas.microsoft.com/office/powerpoint/2010/main" xmlns="" val="3812495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fr-FR" smtClean="0"/>
              <a:t>Modifiez le style du titre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3C31A1C-7811-4BA9-A9E6-08BAE75A378E}" type="datetimeFigureOut">
              <a:rPr lang="fr-FR" smtClean="0"/>
              <a:pPr/>
              <a:t>08/01/2018</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BBEA1CA7-9740-48AE-9B97-7EED35DF1F6F}" type="slidenum">
              <a:rPr lang="fr-FR" smtClean="0"/>
              <a:pPr/>
              <a:t>‹N°›</a:t>
            </a:fld>
            <a:endParaRPr lang="fr-FR" dirty="0"/>
          </a:p>
        </p:txBody>
      </p:sp>
    </p:spTree>
    <p:extLst>
      <p:ext uri="{BB962C8B-B14F-4D97-AF65-F5344CB8AC3E}">
        <p14:creationId xmlns:p14="http://schemas.microsoft.com/office/powerpoint/2010/main" xmlns="" val="15686959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fr-FR" smtClean="0"/>
              <a:t>Modifiez le style du titre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dirty="0" smtClean="0"/>
              <a:t>Cliquez sur l'icône pour ajouter une image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3C31A1C-7811-4BA9-A9E6-08BAE75A378E}" type="datetimeFigureOut">
              <a:rPr lang="fr-FR" smtClean="0"/>
              <a:pPr/>
              <a:t>08/01/2018</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BBEA1CA7-9740-48AE-9B97-7EED35DF1F6F}" type="slidenum">
              <a:rPr lang="fr-FR" smtClean="0"/>
              <a:pPr/>
              <a:t>‹N°›</a:t>
            </a:fld>
            <a:endParaRPr lang="fr-FR" dirty="0"/>
          </a:p>
        </p:txBody>
      </p:sp>
    </p:spTree>
    <p:extLst>
      <p:ext uri="{BB962C8B-B14F-4D97-AF65-F5344CB8AC3E}">
        <p14:creationId xmlns:p14="http://schemas.microsoft.com/office/powerpoint/2010/main" xmlns="" val="664436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3C31A1C-7811-4BA9-A9E6-08BAE75A378E}" type="datetimeFigureOut">
              <a:rPr lang="fr-FR" smtClean="0"/>
              <a:pPr/>
              <a:t>08/01/2018</a:t>
            </a:fld>
            <a:endParaRPr lang="fr-FR"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fr-FR"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BEA1CA7-9740-48AE-9B97-7EED35DF1F6F}" type="slidenum">
              <a:rPr lang="fr-FR" smtClean="0"/>
              <a:pPr/>
              <a:t>‹N°›</a:t>
            </a:fld>
            <a:endParaRPr lang="fr-FR" dirty="0"/>
          </a:p>
        </p:txBody>
      </p:sp>
    </p:spTree>
    <p:extLst>
      <p:ext uri="{BB962C8B-B14F-4D97-AF65-F5344CB8AC3E}">
        <p14:creationId xmlns:p14="http://schemas.microsoft.com/office/powerpoint/2010/main" xmlns="" val="15851452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eduscol.education.fr/cid117919/100-de-reussite-en-cp.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www.cnesco.fr/fr/lecture/" TargetMode="External"/><Relationship Id="rId4" Type="http://schemas.openxmlformats.org/officeDocument/2006/relationships/hyperlink" Target="http://cache.media.eduscol.education.fr/file/Reussite/44/0/RA16_C2_FRA_EtreReussite_843440.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84311" y="685800"/>
            <a:ext cx="10018713" cy="5424714"/>
          </a:xfrm>
        </p:spPr>
        <p:txBody>
          <a:bodyPr>
            <a:normAutofit/>
          </a:bodyPr>
          <a:lstStyle/>
          <a:p>
            <a:r>
              <a:rPr lang="fr-FR" sz="6000" b="1" dirty="0">
                <a:latin typeface="Comic Sans MS" panose="030F0702030302020204" pitchFamily="66" charset="0"/>
              </a:rPr>
              <a:t>Autour des CP </a:t>
            </a:r>
            <a:r>
              <a:rPr lang="fr-FR" sz="6000" b="1" dirty="0" smtClean="0">
                <a:latin typeface="Comic Sans MS" panose="030F0702030302020204" pitchFamily="66" charset="0"/>
              </a:rPr>
              <a:t/>
            </a:r>
            <a:br>
              <a:rPr lang="fr-FR" sz="6000" b="1" dirty="0" smtClean="0">
                <a:latin typeface="Comic Sans MS" panose="030F0702030302020204" pitchFamily="66" charset="0"/>
              </a:rPr>
            </a:br>
            <a:r>
              <a:rPr lang="fr-FR" sz="6000" b="1" dirty="0" smtClean="0">
                <a:latin typeface="Comic Sans MS" panose="030F0702030302020204" pitchFamily="66" charset="0"/>
              </a:rPr>
              <a:t>100</a:t>
            </a:r>
            <a:r>
              <a:rPr lang="fr-FR" sz="6000" b="1" dirty="0">
                <a:latin typeface="Comic Sans MS" panose="030F0702030302020204" pitchFamily="66" charset="0"/>
              </a:rPr>
              <a:t> % </a:t>
            </a:r>
            <a:r>
              <a:rPr lang="fr-FR" sz="6000" b="1" dirty="0" smtClean="0">
                <a:latin typeface="Comic Sans MS" panose="030F0702030302020204" pitchFamily="66" charset="0"/>
              </a:rPr>
              <a:t>de réussite</a:t>
            </a:r>
            <a:r>
              <a:rPr lang="fr-FR" sz="6000" b="1" dirty="0">
                <a:latin typeface="Comic Sans MS" panose="030F0702030302020204" pitchFamily="66" charset="0"/>
              </a:rPr>
              <a:t> : </a:t>
            </a:r>
            <a:r>
              <a:rPr lang="fr-FR" sz="6000" b="1" dirty="0" smtClean="0">
                <a:latin typeface="Comic Sans MS" panose="030F0702030302020204" pitchFamily="66" charset="0"/>
              </a:rPr>
              <a:t/>
            </a:r>
            <a:br>
              <a:rPr lang="fr-FR" sz="6000" b="1" dirty="0" smtClean="0">
                <a:latin typeface="Comic Sans MS" panose="030F0702030302020204" pitchFamily="66" charset="0"/>
              </a:rPr>
            </a:br>
            <a:r>
              <a:rPr lang="fr-FR" sz="6000" b="1" dirty="0" smtClean="0">
                <a:latin typeface="Comic Sans MS" panose="030F0702030302020204" pitchFamily="66" charset="0"/>
              </a:rPr>
              <a:t>mise </a:t>
            </a:r>
            <a:r>
              <a:rPr lang="fr-FR" sz="6000" b="1" dirty="0">
                <a:latin typeface="Comic Sans MS" panose="030F0702030302020204" pitchFamily="66" charset="0"/>
              </a:rPr>
              <a:t>en œuvre des priorités</a:t>
            </a:r>
            <a:r>
              <a:rPr lang="fr-FR" dirty="0"/>
              <a:t/>
            </a:r>
            <a:br>
              <a:rPr lang="fr-FR" dirty="0"/>
            </a:br>
            <a:endParaRPr lang="fr-FR" dirty="0"/>
          </a:p>
        </p:txBody>
      </p:sp>
    </p:spTree>
    <p:extLst>
      <p:ext uri="{BB962C8B-B14F-4D97-AF65-F5344CB8AC3E}">
        <p14:creationId xmlns:p14="http://schemas.microsoft.com/office/powerpoint/2010/main" xmlns="" val="24031936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latin typeface="Comic Sans MS" panose="030F0702030302020204" pitchFamily="66" charset="0"/>
              </a:rPr>
              <a:t>2.4 Ce que les programmes ne disent pas</a:t>
            </a:r>
            <a:endParaRPr lang="fr-FR" b="1" dirty="0">
              <a:latin typeface="Comic Sans MS" panose="030F0702030302020204" pitchFamily="66" charset="0"/>
            </a:endParaRPr>
          </a:p>
        </p:txBody>
      </p:sp>
      <p:sp>
        <p:nvSpPr>
          <p:cNvPr id="3" name="Espace réservé du contenu 2"/>
          <p:cNvSpPr>
            <a:spLocks noGrp="1"/>
          </p:cNvSpPr>
          <p:nvPr>
            <p:ph idx="1"/>
          </p:nvPr>
        </p:nvSpPr>
        <p:spPr/>
        <p:txBody>
          <a:bodyPr/>
          <a:lstStyle/>
          <a:p>
            <a:r>
              <a:rPr lang="fr-FR" dirty="0" smtClean="0">
                <a:latin typeface="Comic Sans MS" panose="030F0702030302020204" pitchFamily="66" charset="0"/>
              </a:rPr>
              <a:t>Quels attendus pour un élève en fin de </a:t>
            </a:r>
            <a:r>
              <a:rPr lang="fr-FR" dirty="0" smtClean="0">
                <a:latin typeface="Comic Sans MS" panose="030F0702030302020204" pitchFamily="66" charset="0"/>
              </a:rPr>
              <a:t>C.P ?</a:t>
            </a:r>
            <a:endParaRPr lang="fr-FR" dirty="0" smtClean="0">
              <a:latin typeface="Comic Sans MS" panose="030F0702030302020204" pitchFamily="66" charset="0"/>
            </a:endParaRPr>
          </a:p>
          <a:p>
            <a:r>
              <a:rPr lang="fr-FR" dirty="0" smtClean="0">
                <a:latin typeface="Comic Sans MS" panose="030F0702030302020204" pitchFamily="66" charset="0"/>
              </a:rPr>
              <a:t>Quelle progression </a:t>
            </a:r>
            <a:r>
              <a:rPr lang="fr-FR" dirty="0" smtClean="0">
                <a:latin typeface="Comic Sans MS" panose="030F0702030302020204" pitchFamily="66" charset="0"/>
              </a:rPr>
              <a:t>annuelle ?</a:t>
            </a:r>
            <a:endParaRPr lang="fr-FR" dirty="0" smtClean="0">
              <a:latin typeface="Comic Sans MS" panose="030F0702030302020204" pitchFamily="66" charset="0"/>
            </a:endParaRPr>
          </a:p>
          <a:p>
            <a:r>
              <a:rPr lang="fr-FR" dirty="0" smtClean="0">
                <a:latin typeface="Comic Sans MS" panose="030F0702030302020204" pitchFamily="66" charset="0"/>
              </a:rPr>
              <a:t>Quel rythme </a:t>
            </a:r>
            <a:r>
              <a:rPr lang="fr-FR" dirty="0" smtClean="0">
                <a:latin typeface="Comic Sans MS" panose="030F0702030302020204" pitchFamily="66" charset="0"/>
              </a:rPr>
              <a:t>d’apprentissage ?</a:t>
            </a:r>
            <a:endParaRPr lang="fr-FR" dirty="0" smtClean="0">
              <a:latin typeface="Comic Sans MS" panose="030F0702030302020204" pitchFamily="66" charset="0"/>
            </a:endParaRPr>
          </a:p>
          <a:p>
            <a:r>
              <a:rPr lang="fr-FR" dirty="0" smtClean="0">
                <a:latin typeface="Comic Sans MS" panose="030F0702030302020204" pitchFamily="66" charset="0"/>
              </a:rPr>
              <a:t>Quelle répartition horaire des composantes de l’apprentissage en lecture-écriture (journée, semaine, année</a:t>
            </a:r>
            <a:r>
              <a:rPr lang="fr-FR" dirty="0" smtClean="0">
                <a:latin typeface="Comic Sans MS" panose="030F0702030302020204" pitchFamily="66" charset="0"/>
              </a:rPr>
              <a:t>) ?</a:t>
            </a:r>
            <a:endParaRPr lang="fr-FR" dirty="0">
              <a:latin typeface="Comic Sans MS" panose="030F0702030302020204" pitchFamily="66" charset="0"/>
            </a:endParaRPr>
          </a:p>
        </p:txBody>
      </p:sp>
    </p:spTree>
    <p:extLst>
      <p:ext uri="{BB962C8B-B14F-4D97-AF65-F5344CB8AC3E}">
        <p14:creationId xmlns:p14="http://schemas.microsoft.com/office/powerpoint/2010/main" xmlns="" val="37223359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32897" y="803031"/>
            <a:ext cx="10018713" cy="4613031"/>
          </a:xfrm>
        </p:spPr>
        <p:txBody>
          <a:bodyPr/>
          <a:lstStyle/>
          <a:p>
            <a:r>
              <a:rPr lang="fr-FR" b="1" dirty="0" smtClean="0">
                <a:latin typeface="Comic Sans MS" panose="030F0702030302020204" pitchFamily="66" charset="0"/>
              </a:rPr>
              <a:t>3. </a:t>
            </a:r>
            <a:r>
              <a:rPr lang="fr-FR" b="1" dirty="0" smtClean="0">
                <a:latin typeface="Comic Sans MS" panose="030F0702030302020204" pitchFamily="66" charset="0"/>
              </a:rPr>
              <a:t>Lecture-écriture : </a:t>
            </a:r>
            <a:r>
              <a:rPr lang="fr-FR" b="1" dirty="0" smtClean="0">
                <a:latin typeface="Comic Sans MS" panose="030F0702030302020204" pitchFamily="66" charset="0"/>
              </a:rPr>
              <a:t/>
            </a:r>
            <a:br>
              <a:rPr lang="fr-FR" b="1" dirty="0" smtClean="0">
                <a:latin typeface="Comic Sans MS" panose="030F0702030302020204" pitchFamily="66" charset="0"/>
              </a:rPr>
            </a:br>
            <a:r>
              <a:rPr lang="fr-FR" b="1" dirty="0" smtClean="0">
                <a:latin typeface="Comic Sans MS" panose="030F0702030302020204" pitchFamily="66" charset="0"/>
              </a:rPr>
              <a:t>Quelles priorités accompagner au C.P?</a:t>
            </a:r>
            <a:endParaRPr lang="fr-FR" b="1" dirty="0">
              <a:latin typeface="Comic Sans MS" panose="030F0702030302020204" pitchFamily="66" charset="0"/>
            </a:endParaRPr>
          </a:p>
        </p:txBody>
      </p:sp>
    </p:spTree>
    <p:extLst>
      <p:ext uri="{BB962C8B-B14F-4D97-AF65-F5344CB8AC3E}">
        <p14:creationId xmlns:p14="http://schemas.microsoft.com/office/powerpoint/2010/main" xmlns="" val="28480757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latin typeface="Comic Sans MS" panose="030F0702030302020204" pitchFamily="66" charset="0"/>
              </a:rPr>
              <a:t>3.1 Faire évoluer la répartition horaire des composantes de l’apprentissage</a:t>
            </a:r>
            <a:endParaRPr lang="fr-FR" b="1" dirty="0">
              <a:latin typeface="Comic Sans MS" panose="030F0702030302020204" pitchFamily="66" charset="0"/>
            </a:endParaRPr>
          </a:p>
        </p:txBody>
      </p:sp>
      <p:sp>
        <p:nvSpPr>
          <p:cNvPr id="3" name="Espace réservé du contenu 2"/>
          <p:cNvSpPr>
            <a:spLocks noGrp="1"/>
          </p:cNvSpPr>
          <p:nvPr>
            <p:ph idx="1"/>
          </p:nvPr>
        </p:nvSpPr>
        <p:spPr>
          <a:xfrm>
            <a:off x="1484310" y="2784230"/>
            <a:ext cx="10018713" cy="3124201"/>
          </a:xfrm>
        </p:spPr>
        <p:txBody>
          <a:bodyPr/>
          <a:lstStyle/>
          <a:p>
            <a:r>
              <a:rPr lang="fr-FR" dirty="0" smtClean="0">
                <a:latin typeface="Comic Sans MS" panose="030F0702030302020204" pitchFamily="66" charset="0"/>
              </a:rPr>
              <a:t>Priorité à l’acquisition du code et à la combinatoire dans la journée et à la </a:t>
            </a:r>
            <a:r>
              <a:rPr lang="fr-FR" dirty="0" smtClean="0">
                <a:latin typeface="Comic Sans MS" panose="030F0702030302020204" pitchFamily="66" charset="0"/>
              </a:rPr>
              <a:t>semaine : </a:t>
            </a:r>
            <a:r>
              <a:rPr lang="fr-FR" dirty="0" smtClean="0">
                <a:latin typeface="Comic Sans MS" panose="030F0702030302020204" pitchFamily="66" charset="0"/>
              </a:rPr>
              <a:t>vers toujours plus de fluidité dans le déchiffrage</a:t>
            </a:r>
          </a:p>
          <a:p>
            <a:r>
              <a:rPr lang="fr-FR" dirty="0" smtClean="0">
                <a:latin typeface="Comic Sans MS" panose="030F0702030302020204" pitchFamily="66" charset="0"/>
              </a:rPr>
              <a:t>Une question centrale à ce </a:t>
            </a:r>
            <a:r>
              <a:rPr lang="fr-FR" dirty="0" smtClean="0">
                <a:latin typeface="Comic Sans MS" panose="030F0702030302020204" pitchFamily="66" charset="0"/>
              </a:rPr>
              <a:t>propos : </a:t>
            </a:r>
            <a:r>
              <a:rPr lang="fr-FR" dirty="0" smtClean="0">
                <a:latin typeface="Comic Sans MS" panose="030F0702030302020204" pitchFamily="66" charset="0"/>
              </a:rPr>
              <a:t>le choix des textes</a:t>
            </a:r>
          </a:p>
          <a:p>
            <a:r>
              <a:rPr lang="fr-FR" dirty="0" smtClean="0">
                <a:latin typeface="Comic Sans MS" panose="030F0702030302020204" pitchFamily="66" charset="0"/>
              </a:rPr>
              <a:t>Une acquisition de la lecture qui se fait en parallèle avec une écriture d’abord tournée vers l’acquisition du code. </a:t>
            </a:r>
            <a:endParaRPr lang="fr-FR" dirty="0">
              <a:latin typeface="Comic Sans MS" panose="030F0702030302020204" pitchFamily="66" charset="0"/>
            </a:endParaRPr>
          </a:p>
        </p:txBody>
      </p:sp>
    </p:spTree>
    <p:extLst>
      <p:ext uri="{BB962C8B-B14F-4D97-AF65-F5344CB8AC3E}">
        <p14:creationId xmlns:p14="http://schemas.microsoft.com/office/powerpoint/2010/main" xmlns="" val="21625712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latin typeface="Comic Sans MS" panose="030F0702030302020204" pitchFamily="66" charset="0"/>
              </a:rPr>
              <a:t>3.2 Faire évoluer la répartition horaire des composantes de l’apprentissage</a:t>
            </a:r>
            <a:endParaRPr lang="fr-FR" b="1" dirty="0">
              <a:latin typeface="Comic Sans MS" panose="030F0702030302020204" pitchFamily="66" charset="0"/>
            </a:endParaRPr>
          </a:p>
        </p:txBody>
      </p:sp>
      <p:sp>
        <p:nvSpPr>
          <p:cNvPr id="3" name="Espace réservé du contenu 2"/>
          <p:cNvSpPr>
            <a:spLocks noGrp="1"/>
          </p:cNvSpPr>
          <p:nvPr>
            <p:ph idx="1"/>
          </p:nvPr>
        </p:nvSpPr>
        <p:spPr/>
        <p:txBody>
          <a:bodyPr/>
          <a:lstStyle/>
          <a:p>
            <a:r>
              <a:rPr lang="fr-FR" dirty="0" smtClean="0">
                <a:latin typeface="Comic Sans MS" panose="030F0702030302020204" pitchFamily="66" charset="0"/>
              </a:rPr>
              <a:t>Des apprentissages orthographiques dès les début du C.P</a:t>
            </a:r>
          </a:p>
          <a:p>
            <a:r>
              <a:rPr lang="fr-FR" dirty="0" smtClean="0">
                <a:latin typeface="Comic Sans MS" panose="030F0702030302020204" pitchFamily="66" charset="0"/>
              </a:rPr>
              <a:t>Un oral au service de l’acquisition du vocabulaire</a:t>
            </a:r>
          </a:p>
          <a:p>
            <a:r>
              <a:rPr lang="fr-FR" dirty="0" smtClean="0">
                <a:latin typeface="Comic Sans MS" panose="030F0702030302020204" pitchFamily="66" charset="0"/>
              </a:rPr>
              <a:t>Clarifier le statut et les activités de compréhension</a:t>
            </a:r>
            <a:endParaRPr lang="fr-FR" dirty="0">
              <a:latin typeface="Comic Sans MS" panose="030F0702030302020204" pitchFamily="66" charset="0"/>
            </a:endParaRPr>
          </a:p>
        </p:txBody>
      </p:sp>
    </p:spTree>
    <p:extLst>
      <p:ext uri="{BB962C8B-B14F-4D97-AF65-F5344CB8AC3E}">
        <p14:creationId xmlns:p14="http://schemas.microsoft.com/office/powerpoint/2010/main" xmlns="" val="22805119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latin typeface="Comic Sans MS" panose="030F0702030302020204" pitchFamily="66" charset="0"/>
              </a:rPr>
              <a:t>3.3 Faire évoluer les supports d’enseignement</a:t>
            </a:r>
            <a:endParaRPr lang="fr-FR" b="1" dirty="0">
              <a:latin typeface="Comic Sans MS" panose="030F0702030302020204" pitchFamily="66" charset="0"/>
            </a:endParaRPr>
          </a:p>
        </p:txBody>
      </p:sp>
      <p:sp>
        <p:nvSpPr>
          <p:cNvPr id="3" name="Espace réservé du contenu 2"/>
          <p:cNvSpPr>
            <a:spLocks noGrp="1"/>
          </p:cNvSpPr>
          <p:nvPr>
            <p:ph idx="1"/>
          </p:nvPr>
        </p:nvSpPr>
        <p:spPr>
          <a:xfrm>
            <a:off x="1484311" y="2666999"/>
            <a:ext cx="10018713" cy="3358663"/>
          </a:xfrm>
        </p:spPr>
        <p:txBody>
          <a:bodyPr/>
          <a:lstStyle/>
          <a:p>
            <a:pPr marL="0" indent="0" algn="ctr">
              <a:buNone/>
            </a:pPr>
            <a:r>
              <a:rPr lang="fr-FR" b="1" dirty="0" smtClean="0">
                <a:latin typeface="Comic Sans MS" panose="030F0702030302020204" pitchFamily="66" charset="0"/>
              </a:rPr>
              <a:t>Le manuel de lecture est une garantie</a:t>
            </a:r>
          </a:p>
          <a:p>
            <a:pPr marL="0" indent="0" algn="ctr">
              <a:buNone/>
            </a:pPr>
            <a:endParaRPr lang="fr-FR" b="1" dirty="0" smtClean="0">
              <a:latin typeface="Comic Sans MS" panose="030F0702030302020204" pitchFamily="66" charset="0"/>
            </a:endParaRPr>
          </a:p>
          <a:p>
            <a:r>
              <a:rPr lang="fr-FR" dirty="0" smtClean="0">
                <a:latin typeface="Comic Sans MS" panose="030F0702030302020204" pitchFamily="66" charset="0"/>
              </a:rPr>
              <a:t>Trop peu de manuels dans les classes (pas de fichier)</a:t>
            </a:r>
          </a:p>
          <a:p>
            <a:r>
              <a:rPr lang="fr-FR" dirty="0" smtClean="0">
                <a:latin typeface="Comic Sans MS" panose="030F0702030302020204" pitchFamily="66" charset="0"/>
              </a:rPr>
              <a:t>Les manuels renvoient à la question de la progression</a:t>
            </a:r>
          </a:p>
          <a:p>
            <a:r>
              <a:rPr lang="fr-FR" dirty="0" smtClean="0">
                <a:latin typeface="Comic Sans MS" panose="030F0702030302020204" pitchFamily="66" charset="0"/>
              </a:rPr>
              <a:t>Qu’est-ce qu’un manuel </a:t>
            </a:r>
            <a:r>
              <a:rPr lang="fr-FR" dirty="0" smtClean="0">
                <a:latin typeface="Comic Sans MS" panose="030F0702030302020204" pitchFamily="66" charset="0"/>
              </a:rPr>
              <a:t>efficace ?</a:t>
            </a:r>
            <a:endParaRPr lang="fr-FR" dirty="0" smtClean="0">
              <a:latin typeface="Comic Sans MS" panose="030F0702030302020204" pitchFamily="66" charset="0"/>
            </a:endParaRPr>
          </a:p>
          <a:p>
            <a:r>
              <a:rPr lang="fr-FR" dirty="0" smtClean="0">
                <a:latin typeface="Comic Sans MS" panose="030F0702030302020204" pitchFamily="66" charset="0"/>
              </a:rPr>
              <a:t>Des cahiers pour écrire</a:t>
            </a:r>
          </a:p>
          <a:p>
            <a:endParaRPr lang="fr-FR" dirty="0"/>
          </a:p>
        </p:txBody>
      </p:sp>
    </p:spTree>
    <p:extLst>
      <p:ext uri="{BB962C8B-B14F-4D97-AF65-F5344CB8AC3E}">
        <p14:creationId xmlns:p14="http://schemas.microsoft.com/office/powerpoint/2010/main" xmlns="" val="34476699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latin typeface="Comic Sans MS" panose="030F0702030302020204" pitchFamily="66" charset="0"/>
              </a:rPr>
              <a:t>3.4 Pratiquer une évaluation régulière dans la classe</a:t>
            </a:r>
            <a:endParaRPr lang="fr-FR" b="1" dirty="0">
              <a:latin typeface="Comic Sans MS" panose="030F0702030302020204" pitchFamily="66" charset="0"/>
            </a:endParaRPr>
          </a:p>
        </p:txBody>
      </p:sp>
      <p:sp>
        <p:nvSpPr>
          <p:cNvPr id="3" name="Espace réservé du contenu 2"/>
          <p:cNvSpPr>
            <a:spLocks noGrp="1"/>
          </p:cNvSpPr>
          <p:nvPr>
            <p:ph idx="1"/>
          </p:nvPr>
        </p:nvSpPr>
        <p:spPr/>
        <p:txBody>
          <a:bodyPr/>
          <a:lstStyle/>
          <a:p>
            <a:r>
              <a:rPr lang="fr-FR" dirty="0" smtClean="0">
                <a:latin typeface="Comic Sans MS" panose="030F0702030302020204" pitchFamily="66" charset="0"/>
              </a:rPr>
              <a:t>Des évaluations nationales qui ont une signification</a:t>
            </a:r>
          </a:p>
          <a:p>
            <a:r>
              <a:rPr lang="fr-FR" dirty="0" smtClean="0">
                <a:latin typeface="Comic Sans MS" panose="030F0702030302020204" pitchFamily="66" charset="0"/>
              </a:rPr>
              <a:t>Des évaluations ponctuelles</a:t>
            </a:r>
          </a:p>
          <a:p>
            <a:r>
              <a:rPr lang="fr-FR" dirty="0" smtClean="0">
                <a:latin typeface="Comic Sans MS" panose="030F0702030302020204" pitchFamily="66" charset="0"/>
              </a:rPr>
              <a:t>Des évaluations régulières et des bilans périodiques autour des révisions</a:t>
            </a:r>
          </a:p>
          <a:p>
            <a:r>
              <a:rPr lang="fr-FR" dirty="0" smtClean="0">
                <a:latin typeface="Comic Sans MS" panose="030F0702030302020204" pitchFamily="66" charset="0"/>
              </a:rPr>
              <a:t>Diversifier les situations de lecture-écriture et en évaluation</a:t>
            </a:r>
          </a:p>
        </p:txBody>
      </p:sp>
    </p:spTree>
    <p:extLst>
      <p:ext uri="{BB962C8B-B14F-4D97-AF65-F5344CB8AC3E}">
        <p14:creationId xmlns:p14="http://schemas.microsoft.com/office/powerpoint/2010/main" xmlns="" val="6097773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smtClean="0">
                <a:latin typeface="Comic Sans MS" panose="030F0702030302020204" pitchFamily="66" charset="0"/>
              </a:rPr>
              <a:t>4. Ressources</a:t>
            </a:r>
            <a:endParaRPr lang="fr-FR" b="1" dirty="0" smtClean="0">
              <a:latin typeface="Comic Sans MS" panose="030F0702030302020204" pitchFamily="66" charset="0"/>
            </a:endParaRPr>
          </a:p>
        </p:txBody>
      </p:sp>
      <p:sp>
        <p:nvSpPr>
          <p:cNvPr id="3" name="Espace réservé du contenu 2"/>
          <p:cNvSpPr>
            <a:spLocks noGrp="1"/>
          </p:cNvSpPr>
          <p:nvPr>
            <p:ph idx="1"/>
          </p:nvPr>
        </p:nvSpPr>
        <p:spPr>
          <a:xfrm>
            <a:off x="1484310" y="2229853"/>
            <a:ext cx="10018713" cy="3561347"/>
          </a:xfrm>
        </p:spPr>
        <p:txBody>
          <a:bodyPr>
            <a:normAutofit/>
          </a:bodyPr>
          <a:lstStyle/>
          <a:p>
            <a:r>
              <a:rPr lang="fr-FR" dirty="0" smtClean="0">
                <a:latin typeface="Comic Sans MS" panose="030F0702030302020204" pitchFamily="66" charset="0"/>
              </a:rPr>
              <a:t>Lettre ministérielle du 24/11/2017 </a:t>
            </a:r>
            <a:r>
              <a:rPr lang="fr-FR" dirty="0" smtClean="0">
                <a:latin typeface="Comic Sans MS" panose="030F0702030302020204" pitchFamily="66" charset="0"/>
              </a:rPr>
              <a:t>aux enseignants </a:t>
            </a:r>
            <a:r>
              <a:rPr lang="fr-FR" dirty="0" smtClean="0">
                <a:latin typeface="Comic Sans MS" panose="030F0702030302020204" pitchFamily="66" charset="0"/>
              </a:rPr>
              <a:t>:</a:t>
            </a:r>
            <a:r>
              <a:rPr lang="fr-FR" dirty="0" smtClean="0">
                <a:latin typeface="Comic Sans MS" panose="030F0702030302020204" pitchFamily="66" charset="0"/>
              </a:rPr>
              <a:t> Sur </a:t>
            </a:r>
            <a:r>
              <a:rPr lang="fr-FR" dirty="0" err="1" smtClean="0">
                <a:latin typeface="Comic Sans MS" panose="030F0702030302020204" pitchFamily="66" charset="0"/>
              </a:rPr>
              <a:t>éduscol</a:t>
            </a:r>
            <a:r>
              <a:rPr lang="fr-FR" dirty="0" smtClean="0">
                <a:latin typeface="Comic Sans MS" panose="030F0702030302020204" pitchFamily="66" charset="0"/>
              </a:rPr>
              <a:t>, les ressources d’accompagnement du dispositif « 100 % de réussite au </a:t>
            </a:r>
            <a:r>
              <a:rPr lang="fr-FR" dirty="0" smtClean="0">
                <a:latin typeface="Comic Sans MS" panose="030F0702030302020204" pitchFamily="66" charset="0"/>
              </a:rPr>
              <a:t>CP »  </a:t>
            </a:r>
            <a:r>
              <a:rPr lang="fr-FR" dirty="0" smtClean="0">
                <a:latin typeface="Comic Sans MS" panose="030F0702030302020204" pitchFamily="66" charset="0"/>
                <a:sym typeface="Wingdings" pitchFamily="2" charset="2"/>
              </a:rPr>
              <a:t></a:t>
            </a:r>
            <a:r>
              <a:rPr lang="fr-FR" dirty="0" smtClean="0">
                <a:latin typeface="Comic Sans MS" panose="030F0702030302020204" pitchFamily="66" charset="0"/>
              </a:rPr>
              <a:t> </a:t>
            </a:r>
            <a:r>
              <a:rPr lang="fr-FR" dirty="0" smtClean="0">
                <a:latin typeface="Comic Sans MS" panose="030F0702030302020204" pitchFamily="66" charset="0"/>
                <a:hlinkClick r:id="rId3"/>
              </a:rPr>
              <a:t>http://</a:t>
            </a:r>
            <a:r>
              <a:rPr lang="fr-FR" dirty="0" smtClean="0">
                <a:latin typeface="Comic Sans MS" panose="030F0702030302020204" pitchFamily="66" charset="0"/>
                <a:hlinkClick r:id="rId3"/>
              </a:rPr>
              <a:t>eduscol.education.fr/cid117919/100-de-reussite-en-cp.html</a:t>
            </a:r>
            <a:r>
              <a:rPr lang="fr-FR" dirty="0" smtClean="0">
                <a:latin typeface="Comic Sans MS" panose="030F0702030302020204" pitchFamily="66" charset="0"/>
              </a:rPr>
              <a:t> dont une fiche intitulée « </a:t>
            </a:r>
            <a:r>
              <a:rPr lang="fr-FR" dirty="0" smtClean="0">
                <a:latin typeface="Comic Sans MS" panose="030F0702030302020204" pitchFamily="66" charset="0"/>
                <a:hlinkClick r:id="rId4" tooltip="etre reussite (PDF-153.52 Ko-Nouvelle fenêtre)"/>
              </a:rPr>
              <a:t>Qu'est-ce qu'être en réussite en fin de CP ? </a:t>
            </a:r>
            <a:r>
              <a:rPr lang="fr-FR" dirty="0" smtClean="0">
                <a:latin typeface="Comic Sans MS" panose="030F0702030302020204" pitchFamily="66" charset="0"/>
                <a:hlinkClick r:id="rId4" tooltip="etre reussite (PDF-153.52 Ko-Nouvelle fenêtre)"/>
              </a:rPr>
              <a:t>Repères pour la lecture et l'écriture</a:t>
            </a:r>
            <a:r>
              <a:rPr lang="fr-FR" dirty="0" smtClean="0"/>
              <a:t> »</a:t>
            </a:r>
          </a:p>
          <a:p>
            <a:r>
              <a:rPr lang="fr-FR" dirty="0" smtClean="0">
                <a:latin typeface="Comic Sans MS" panose="030F0702030302020204" pitchFamily="66" charset="0"/>
              </a:rPr>
              <a:t>Conférence de consensus : Lire, comprendre, apprendre : “Comment soutenir le développement de compétences en lecture ?” </a:t>
            </a:r>
            <a:r>
              <a:rPr lang="fr-FR" dirty="0" smtClean="0">
                <a:latin typeface="Comic Sans MS" panose="030F0702030302020204" pitchFamily="66" charset="0"/>
                <a:sym typeface="Wingdings" pitchFamily="2" charset="2"/>
              </a:rPr>
              <a:t> </a:t>
            </a:r>
            <a:r>
              <a:rPr lang="fr-FR" dirty="0" smtClean="0">
                <a:latin typeface="Comic Sans MS" panose="030F0702030302020204" pitchFamily="66" charset="0"/>
                <a:sym typeface="Wingdings" pitchFamily="2" charset="2"/>
                <a:hlinkClick r:id="rId5"/>
              </a:rPr>
              <a:t>http://www.cnesco.fr/fr/lecture</a:t>
            </a:r>
            <a:r>
              <a:rPr lang="fr-FR" dirty="0" smtClean="0">
                <a:latin typeface="Comic Sans MS" panose="030F0702030302020204" pitchFamily="66" charset="0"/>
                <a:sym typeface="Wingdings" pitchFamily="2" charset="2"/>
                <a:hlinkClick r:id="rId5"/>
              </a:rPr>
              <a:t>/</a:t>
            </a:r>
            <a:endParaRPr lang="fr-FR" dirty="0" smtClean="0">
              <a:latin typeface="Comic Sans MS" panose="030F0702030302020204" pitchFamily="66" charset="0"/>
            </a:endParaRPr>
          </a:p>
          <a:p>
            <a:endParaRPr lang="fr-FR" dirty="0" smtClean="0">
              <a:latin typeface="Comic Sans MS" panose="030F0702030302020204" pitchFamily="66"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928401" y="1380068"/>
            <a:ext cx="8574622" cy="2980917"/>
          </a:xfrm>
        </p:spPr>
        <p:txBody>
          <a:bodyPr>
            <a:normAutofit/>
          </a:bodyPr>
          <a:lstStyle/>
          <a:p>
            <a:pPr algn="l"/>
            <a:r>
              <a:rPr lang="fr-FR" sz="4400" b="1" dirty="0" smtClean="0">
                <a:latin typeface="Comic Sans MS" panose="030F0702030302020204" pitchFamily="66" charset="0"/>
              </a:rPr>
              <a:t>1. La mise en œuvre des enseignements dans une classe de C.P à 12</a:t>
            </a:r>
            <a:endParaRPr lang="fr-FR" sz="4400" b="1" dirty="0">
              <a:latin typeface="Comic Sans MS" panose="030F0702030302020204" pitchFamily="66" charset="0"/>
            </a:endParaRPr>
          </a:p>
        </p:txBody>
      </p:sp>
    </p:spTree>
    <p:extLst>
      <p:ext uri="{BB962C8B-B14F-4D97-AF65-F5344CB8AC3E}">
        <p14:creationId xmlns:p14="http://schemas.microsoft.com/office/powerpoint/2010/main" xmlns="" val="19565999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84311" y="685800"/>
            <a:ext cx="10018713" cy="1025769"/>
          </a:xfrm>
        </p:spPr>
        <p:txBody>
          <a:bodyPr>
            <a:normAutofit fontScale="90000"/>
          </a:bodyPr>
          <a:lstStyle/>
          <a:p>
            <a:r>
              <a:rPr lang="fr-FR" b="1" dirty="0" smtClean="0">
                <a:latin typeface="Comic Sans MS" panose="030F0702030302020204" pitchFamily="66" charset="0"/>
              </a:rPr>
              <a:t>1.1 Connaître les élèves que l’on accueille</a:t>
            </a:r>
            <a:endParaRPr lang="fr-FR" b="1" dirty="0">
              <a:latin typeface="Comic Sans MS" panose="030F0702030302020204" pitchFamily="66" charset="0"/>
            </a:endParaRPr>
          </a:p>
        </p:txBody>
      </p:sp>
      <p:sp>
        <p:nvSpPr>
          <p:cNvPr id="3" name="Espace réservé du contenu 2"/>
          <p:cNvSpPr>
            <a:spLocks noGrp="1"/>
          </p:cNvSpPr>
          <p:nvPr>
            <p:ph idx="1"/>
          </p:nvPr>
        </p:nvSpPr>
        <p:spPr>
          <a:xfrm>
            <a:off x="1484310" y="1711569"/>
            <a:ext cx="10018713" cy="4079631"/>
          </a:xfrm>
        </p:spPr>
        <p:txBody>
          <a:bodyPr/>
          <a:lstStyle/>
          <a:p>
            <a:r>
              <a:rPr lang="fr-FR" dirty="0" smtClean="0">
                <a:latin typeface="Comic Sans MS" panose="030F0702030302020204" pitchFamily="66" charset="0"/>
              </a:rPr>
              <a:t>Liens avec le ou les écoles maternelles de secteur</a:t>
            </a:r>
          </a:p>
          <a:p>
            <a:endParaRPr lang="fr-FR" dirty="0" smtClean="0">
              <a:latin typeface="Comic Sans MS" panose="030F0702030302020204" pitchFamily="66" charset="0"/>
            </a:endParaRPr>
          </a:p>
          <a:p>
            <a:r>
              <a:rPr lang="fr-FR" dirty="0" smtClean="0">
                <a:latin typeface="Comic Sans MS" panose="030F0702030302020204" pitchFamily="66" charset="0"/>
              </a:rPr>
              <a:t>Utilisation </a:t>
            </a:r>
            <a:r>
              <a:rPr lang="fr-FR" dirty="0" smtClean="0">
                <a:latin typeface="Comic Sans MS" panose="030F0702030302020204" pitchFamily="66" charset="0"/>
              </a:rPr>
              <a:t>du </a:t>
            </a:r>
            <a:r>
              <a:rPr lang="fr-FR" dirty="0" smtClean="0">
                <a:latin typeface="Comic Sans MS" panose="030F0702030302020204" pitchFamily="66" charset="0"/>
              </a:rPr>
              <a:t>carnet </a:t>
            </a:r>
            <a:r>
              <a:rPr lang="fr-FR" dirty="0" smtClean="0">
                <a:latin typeface="Comic Sans MS" panose="030F0702030302020204" pitchFamily="66" charset="0"/>
              </a:rPr>
              <a:t>de suivi des apprentissages</a:t>
            </a:r>
            <a:r>
              <a:rPr lang="fr-FR" dirty="0" smtClean="0">
                <a:latin typeface="Comic Sans MS" panose="030F0702030302020204" pitchFamily="66" charset="0"/>
              </a:rPr>
              <a:t> et de la synthèse </a:t>
            </a:r>
            <a:r>
              <a:rPr lang="fr-FR" dirty="0" smtClean="0">
                <a:latin typeface="Comic Sans MS" panose="030F0702030302020204" pitchFamily="66" charset="0"/>
              </a:rPr>
              <a:t>des acquis scolaires à la fin de l'école maternelle</a:t>
            </a:r>
            <a:endParaRPr lang="fr-FR" dirty="0" smtClean="0">
              <a:latin typeface="Comic Sans MS" panose="030F0702030302020204" pitchFamily="66" charset="0"/>
            </a:endParaRPr>
          </a:p>
          <a:p>
            <a:endParaRPr lang="fr-FR" dirty="0" smtClean="0">
              <a:latin typeface="Comic Sans MS" panose="030F0702030302020204" pitchFamily="66" charset="0"/>
            </a:endParaRPr>
          </a:p>
          <a:p>
            <a:r>
              <a:rPr lang="fr-FR" dirty="0" smtClean="0">
                <a:latin typeface="Comic Sans MS" panose="030F0702030302020204" pitchFamily="66" charset="0"/>
              </a:rPr>
              <a:t>Evaluations de début de C.P; Relance d ’une culture de l’évaluation, réfléchir sur les attendus de fin de maternelle</a:t>
            </a:r>
          </a:p>
          <a:p>
            <a:endParaRPr lang="fr-FR" dirty="0"/>
          </a:p>
        </p:txBody>
      </p:sp>
    </p:spTree>
    <p:extLst>
      <p:ext uri="{BB962C8B-B14F-4D97-AF65-F5344CB8AC3E}">
        <p14:creationId xmlns:p14="http://schemas.microsoft.com/office/powerpoint/2010/main" xmlns="" val="12627424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latin typeface="Comic Sans MS" panose="030F0702030302020204" pitchFamily="66" charset="0"/>
              </a:rPr>
              <a:t>1.2 Prendre en compte de nouvelles modalités d’enseignement</a:t>
            </a:r>
            <a:endParaRPr lang="fr-FR" b="1" dirty="0">
              <a:latin typeface="Comic Sans MS" panose="030F0702030302020204" pitchFamily="66" charset="0"/>
            </a:endParaRPr>
          </a:p>
        </p:txBody>
      </p:sp>
      <p:sp>
        <p:nvSpPr>
          <p:cNvPr id="3" name="Espace réservé du contenu 2"/>
          <p:cNvSpPr>
            <a:spLocks noGrp="1"/>
          </p:cNvSpPr>
          <p:nvPr>
            <p:ph idx="1"/>
          </p:nvPr>
        </p:nvSpPr>
        <p:spPr>
          <a:xfrm>
            <a:off x="1484310" y="2666999"/>
            <a:ext cx="10018713" cy="3780693"/>
          </a:xfrm>
        </p:spPr>
        <p:txBody>
          <a:bodyPr>
            <a:normAutofit lnSpcReduction="10000"/>
          </a:bodyPr>
          <a:lstStyle/>
          <a:p>
            <a:pPr marL="0" indent="0" algn="ctr">
              <a:buNone/>
            </a:pPr>
            <a:r>
              <a:rPr lang="fr-FR" dirty="0" smtClean="0">
                <a:solidFill>
                  <a:srgbClr val="FF0000"/>
                </a:solidFill>
                <a:latin typeface="Comic Sans MS" panose="030F0702030302020204" pitchFamily="66" charset="0"/>
              </a:rPr>
              <a:t>« On n’enseigne pas dans une classe à 12 comme on enseigne dans une classe à </a:t>
            </a:r>
            <a:r>
              <a:rPr lang="fr-FR" dirty="0" smtClean="0">
                <a:solidFill>
                  <a:srgbClr val="FF0000"/>
                </a:solidFill>
                <a:latin typeface="Comic Sans MS" panose="030F0702030302020204" pitchFamily="66" charset="0"/>
              </a:rPr>
              <a:t>25 !</a:t>
            </a:r>
            <a:r>
              <a:rPr lang="fr-FR" dirty="0" smtClean="0">
                <a:solidFill>
                  <a:srgbClr val="FF0000"/>
                </a:solidFill>
                <a:latin typeface="Comic Sans MS" panose="030F0702030302020204" pitchFamily="66" charset="0"/>
              </a:rPr>
              <a:t> »</a:t>
            </a:r>
          </a:p>
          <a:p>
            <a:r>
              <a:rPr lang="fr-FR" dirty="0" smtClean="0">
                <a:latin typeface="Comic Sans MS" panose="030F0702030302020204" pitchFamily="66" charset="0"/>
              </a:rPr>
              <a:t>Une organisation spatiale au service des apprentissages</a:t>
            </a:r>
          </a:p>
          <a:p>
            <a:r>
              <a:rPr lang="fr-FR" dirty="0" smtClean="0">
                <a:latin typeface="Comic Sans MS" panose="030F0702030302020204" pitchFamily="66" charset="0"/>
              </a:rPr>
              <a:t> Des interactions plus fortes entre le maître et les élèves</a:t>
            </a:r>
          </a:p>
          <a:p>
            <a:r>
              <a:rPr lang="fr-FR" dirty="0" smtClean="0">
                <a:latin typeface="Comic Sans MS" panose="030F0702030302020204" pitchFamily="66" charset="0"/>
              </a:rPr>
              <a:t>La qualité </a:t>
            </a:r>
            <a:r>
              <a:rPr lang="fr-FR" dirty="0" smtClean="0">
                <a:latin typeface="Comic Sans MS" panose="030F0702030302020204" pitchFamily="66" charset="0"/>
              </a:rPr>
              <a:t>pédagogique : </a:t>
            </a:r>
            <a:r>
              <a:rPr lang="fr-FR" dirty="0" smtClean="0">
                <a:latin typeface="Comic Sans MS" panose="030F0702030302020204" pitchFamily="66" charset="0"/>
              </a:rPr>
              <a:t>expliciter, densifier, répéter, encourager…</a:t>
            </a:r>
          </a:p>
          <a:p>
            <a:r>
              <a:rPr lang="fr-FR" dirty="0" smtClean="0">
                <a:latin typeface="Comic Sans MS" panose="030F0702030302020204" pitchFamily="66" charset="0"/>
              </a:rPr>
              <a:t>Des rythmes d’apprentissage soutenus, des emplois du temps évolutifs, adaptés et rigoureux</a:t>
            </a:r>
          </a:p>
          <a:p>
            <a:r>
              <a:rPr lang="fr-FR" dirty="0" smtClean="0">
                <a:latin typeface="Comic Sans MS" panose="030F0702030302020204" pitchFamily="66" charset="0"/>
              </a:rPr>
              <a:t>Des périodes de révisions</a:t>
            </a:r>
          </a:p>
          <a:p>
            <a:endParaRPr lang="fr-FR" dirty="0"/>
          </a:p>
        </p:txBody>
      </p:sp>
    </p:spTree>
    <p:extLst>
      <p:ext uri="{BB962C8B-B14F-4D97-AF65-F5344CB8AC3E}">
        <p14:creationId xmlns:p14="http://schemas.microsoft.com/office/powerpoint/2010/main" xmlns="" val="33646587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latin typeface="Comic Sans MS" panose="030F0702030302020204" pitchFamily="66" charset="0"/>
              </a:rPr>
              <a:t>1.3 Des attendus en fin de C.P: </a:t>
            </a:r>
            <a:br>
              <a:rPr lang="fr-FR" b="1" dirty="0" smtClean="0">
                <a:latin typeface="Comic Sans MS" panose="030F0702030302020204" pitchFamily="66" charset="0"/>
              </a:rPr>
            </a:br>
            <a:r>
              <a:rPr lang="fr-FR" b="1" dirty="0" smtClean="0">
                <a:latin typeface="Comic Sans MS" panose="030F0702030302020204" pitchFamily="66" charset="0"/>
              </a:rPr>
              <a:t>100% de réussite en lecture-écriture</a:t>
            </a:r>
            <a:endParaRPr lang="fr-FR" b="1" dirty="0">
              <a:latin typeface="Comic Sans MS" panose="030F0702030302020204" pitchFamily="66" charset="0"/>
            </a:endParaRPr>
          </a:p>
        </p:txBody>
      </p:sp>
      <p:sp>
        <p:nvSpPr>
          <p:cNvPr id="3" name="Espace réservé du contenu 2"/>
          <p:cNvSpPr>
            <a:spLocks noGrp="1"/>
          </p:cNvSpPr>
          <p:nvPr>
            <p:ph idx="1"/>
          </p:nvPr>
        </p:nvSpPr>
        <p:spPr>
          <a:xfrm>
            <a:off x="1484310" y="2666999"/>
            <a:ext cx="10018713" cy="4191001"/>
          </a:xfrm>
        </p:spPr>
        <p:txBody>
          <a:bodyPr>
            <a:normAutofit lnSpcReduction="10000"/>
          </a:bodyPr>
          <a:lstStyle/>
          <a:p>
            <a:pPr marL="0" indent="0" algn="ctr">
              <a:buNone/>
            </a:pPr>
            <a:endParaRPr lang="fr-FR" b="1" dirty="0" smtClean="0">
              <a:solidFill>
                <a:srgbClr val="FF0000"/>
              </a:solidFill>
              <a:latin typeface="Comic Sans MS" panose="030F0702030302020204" pitchFamily="66" charset="0"/>
            </a:endParaRPr>
          </a:p>
          <a:p>
            <a:pPr marL="0" indent="0" algn="ctr">
              <a:buNone/>
            </a:pPr>
            <a:r>
              <a:rPr lang="fr-FR" b="1" dirty="0" smtClean="0">
                <a:solidFill>
                  <a:srgbClr val="FF0000"/>
                </a:solidFill>
                <a:latin typeface="Comic Sans MS" panose="030F0702030302020204" pitchFamily="66" charset="0"/>
              </a:rPr>
              <a:t>« Savoir lire, écrire, compter et respecter autrui »</a:t>
            </a:r>
          </a:p>
          <a:p>
            <a:pPr marL="0" indent="0" algn="ctr">
              <a:buNone/>
            </a:pPr>
            <a:endParaRPr lang="fr-FR" dirty="0" smtClean="0">
              <a:solidFill>
                <a:srgbClr val="FF0000"/>
              </a:solidFill>
              <a:latin typeface="Comic Sans MS" panose="030F0702030302020204" pitchFamily="66" charset="0"/>
            </a:endParaRPr>
          </a:p>
          <a:p>
            <a:r>
              <a:rPr lang="fr-FR" dirty="0" smtClean="0">
                <a:latin typeface="Comic Sans MS" panose="030F0702030302020204" pitchFamily="66" charset="0"/>
              </a:rPr>
              <a:t>Une lecture fluide des mots et des phrases acquis au C.P</a:t>
            </a:r>
          </a:p>
          <a:p>
            <a:r>
              <a:rPr lang="fr-FR" dirty="0" smtClean="0">
                <a:latin typeface="Comic Sans MS" panose="030F0702030302020204" pitchFamily="66" charset="0"/>
              </a:rPr>
              <a:t>Une capacité de déchiffrage autonome pour les mots moins utilisés ou inconnus</a:t>
            </a:r>
          </a:p>
          <a:p>
            <a:r>
              <a:rPr lang="fr-FR" dirty="0" smtClean="0">
                <a:latin typeface="Comic Sans MS" panose="030F0702030302020204" pitchFamily="66" charset="0"/>
              </a:rPr>
              <a:t>La compréhension et l’usage d’un corpus de mots mesurable</a:t>
            </a:r>
          </a:p>
          <a:p>
            <a:r>
              <a:rPr lang="fr-FR" dirty="0" smtClean="0">
                <a:latin typeface="Comic Sans MS" panose="030F0702030302020204" pitchFamily="66" charset="0"/>
              </a:rPr>
              <a:t>L’écriture de phrases simples et de textes courts</a:t>
            </a:r>
          </a:p>
          <a:p>
            <a:r>
              <a:rPr lang="fr-FR" dirty="0" smtClean="0">
                <a:latin typeface="Comic Sans MS" panose="030F0702030302020204" pitchFamily="66" charset="0"/>
              </a:rPr>
              <a:t>Les bases de l’orthographe</a:t>
            </a:r>
          </a:p>
          <a:p>
            <a:endParaRPr lang="fr-FR" dirty="0" smtClean="0"/>
          </a:p>
          <a:p>
            <a:endParaRPr lang="fr-FR" dirty="0" smtClean="0"/>
          </a:p>
          <a:p>
            <a:endParaRPr lang="fr-FR" dirty="0"/>
          </a:p>
        </p:txBody>
      </p:sp>
    </p:spTree>
    <p:extLst>
      <p:ext uri="{BB962C8B-B14F-4D97-AF65-F5344CB8AC3E}">
        <p14:creationId xmlns:p14="http://schemas.microsoft.com/office/powerpoint/2010/main" xmlns="" val="8715399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84311" y="685800"/>
            <a:ext cx="10018713" cy="3874477"/>
          </a:xfrm>
        </p:spPr>
        <p:txBody>
          <a:bodyPr>
            <a:normAutofit/>
          </a:bodyPr>
          <a:lstStyle/>
          <a:p>
            <a:r>
              <a:rPr lang="fr-FR" b="1" dirty="0" smtClean="0">
                <a:latin typeface="Comic Sans MS" panose="030F0702030302020204" pitchFamily="66" charset="0"/>
              </a:rPr>
              <a:t/>
            </a:r>
            <a:br>
              <a:rPr lang="fr-FR" b="1" dirty="0" smtClean="0">
                <a:latin typeface="Comic Sans MS" panose="030F0702030302020204" pitchFamily="66" charset="0"/>
              </a:rPr>
            </a:br>
            <a:r>
              <a:rPr lang="fr-FR" b="1" dirty="0">
                <a:latin typeface="Comic Sans MS" panose="030F0702030302020204" pitchFamily="66" charset="0"/>
              </a:rPr>
              <a:t/>
            </a:r>
            <a:br>
              <a:rPr lang="fr-FR" b="1" dirty="0">
                <a:latin typeface="Comic Sans MS" panose="030F0702030302020204" pitchFamily="66" charset="0"/>
              </a:rPr>
            </a:br>
            <a:r>
              <a:rPr lang="fr-FR" b="1" dirty="0" smtClean="0">
                <a:latin typeface="Comic Sans MS" panose="030F0702030302020204" pitchFamily="66" charset="0"/>
              </a:rPr>
              <a:t/>
            </a:r>
            <a:br>
              <a:rPr lang="fr-FR" b="1" dirty="0" smtClean="0">
                <a:latin typeface="Comic Sans MS" panose="030F0702030302020204" pitchFamily="66" charset="0"/>
              </a:rPr>
            </a:br>
            <a:r>
              <a:rPr lang="fr-FR" b="1" dirty="0" smtClean="0">
                <a:latin typeface="Comic Sans MS" panose="030F0702030302020204" pitchFamily="66" charset="0"/>
              </a:rPr>
              <a:t>2.Examiner le contexte de la mise en œuvre des C.P dédoublés</a:t>
            </a:r>
            <a:endParaRPr lang="fr-FR" b="1" dirty="0">
              <a:latin typeface="Comic Sans MS" panose="030F0702030302020204" pitchFamily="66" charset="0"/>
            </a:endParaRPr>
          </a:p>
        </p:txBody>
      </p:sp>
    </p:spTree>
    <p:extLst>
      <p:ext uri="{BB962C8B-B14F-4D97-AF65-F5344CB8AC3E}">
        <p14:creationId xmlns:p14="http://schemas.microsoft.com/office/powerpoint/2010/main" xmlns="" val="21634210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latin typeface="Comic Sans MS" panose="030F0702030302020204" pitchFamily="66" charset="0"/>
              </a:rPr>
              <a:t>2.1 Quelle pédagogie du lire-écrire aujourd’hui en classe de </a:t>
            </a:r>
            <a:r>
              <a:rPr lang="fr-FR" b="1" dirty="0" smtClean="0">
                <a:latin typeface="Comic Sans MS" panose="030F0702030302020204" pitchFamily="66" charset="0"/>
              </a:rPr>
              <a:t>C.P.</a:t>
            </a:r>
            <a:endParaRPr lang="fr-FR" b="1" dirty="0">
              <a:latin typeface="Comic Sans MS" panose="030F0702030302020204" pitchFamily="66" charset="0"/>
            </a:endParaRPr>
          </a:p>
        </p:txBody>
      </p:sp>
      <p:sp>
        <p:nvSpPr>
          <p:cNvPr id="3" name="Espace réservé du contenu 2"/>
          <p:cNvSpPr>
            <a:spLocks noGrp="1"/>
          </p:cNvSpPr>
          <p:nvPr>
            <p:ph idx="1"/>
          </p:nvPr>
        </p:nvSpPr>
        <p:spPr/>
        <p:txBody>
          <a:bodyPr>
            <a:normAutofit fontScale="92500" lnSpcReduction="10000"/>
          </a:bodyPr>
          <a:lstStyle/>
          <a:p>
            <a:r>
              <a:rPr lang="fr-FR" dirty="0" smtClean="0">
                <a:latin typeface="Comic Sans MS" panose="030F0702030302020204" pitchFamily="66" charset="0"/>
              </a:rPr>
              <a:t>Des sujets de </a:t>
            </a:r>
            <a:r>
              <a:rPr lang="fr-FR" dirty="0" smtClean="0">
                <a:latin typeface="Comic Sans MS" panose="030F0702030302020204" pitchFamily="66" charset="0"/>
              </a:rPr>
              <a:t>préoccupation, voire </a:t>
            </a:r>
            <a:r>
              <a:rPr lang="fr-FR" dirty="0" smtClean="0">
                <a:latin typeface="Comic Sans MS" panose="030F0702030302020204" pitchFamily="66" charset="0"/>
              </a:rPr>
              <a:t>d’inquiétude</a:t>
            </a:r>
          </a:p>
          <a:p>
            <a:r>
              <a:rPr lang="fr-FR" dirty="0" smtClean="0">
                <a:latin typeface="Comic Sans MS" panose="030F0702030302020204" pitchFamily="66" charset="0"/>
              </a:rPr>
              <a:t>Une « méthode mixte » dominante</a:t>
            </a:r>
          </a:p>
          <a:p>
            <a:r>
              <a:rPr lang="fr-FR" dirty="0" smtClean="0">
                <a:latin typeface="Comic Sans MS" panose="030F0702030302020204" pitchFamily="66" charset="0"/>
              </a:rPr>
              <a:t>Des manuels dans une moitié des classes</a:t>
            </a:r>
          </a:p>
          <a:p>
            <a:r>
              <a:rPr lang="fr-FR" dirty="0" smtClean="0">
                <a:latin typeface="Comic Sans MS" panose="030F0702030302020204" pitchFamily="66" charset="0"/>
              </a:rPr>
              <a:t>Un rythme d’acquisition du code peu soutenu</a:t>
            </a:r>
          </a:p>
          <a:p>
            <a:r>
              <a:rPr lang="fr-FR" dirty="0" smtClean="0">
                <a:latin typeface="Comic Sans MS" panose="030F0702030302020204" pitchFamily="66" charset="0"/>
              </a:rPr>
              <a:t>Peu d’écrits</a:t>
            </a:r>
          </a:p>
          <a:p>
            <a:r>
              <a:rPr lang="fr-FR" dirty="0" smtClean="0">
                <a:latin typeface="Comic Sans MS" panose="030F0702030302020204" pitchFamily="66" charset="0"/>
              </a:rPr>
              <a:t>Peu d’évaluation</a:t>
            </a:r>
          </a:p>
          <a:p>
            <a:r>
              <a:rPr lang="fr-FR" dirty="0" smtClean="0">
                <a:latin typeface="Comic Sans MS" panose="030F0702030302020204" pitchFamily="66" charset="0"/>
              </a:rPr>
              <a:t>Une diversité forte des voies et des temps des apprentissages</a:t>
            </a:r>
            <a:endParaRPr lang="fr-FR" dirty="0">
              <a:latin typeface="Comic Sans MS" panose="030F0702030302020204" pitchFamily="66" charset="0"/>
            </a:endParaRPr>
          </a:p>
        </p:txBody>
      </p:sp>
    </p:spTree>
    <p:extLst>
      <p:ext uri="{BB962C8B-B14F-4D97-AF65-F5344CB8AC3E}">
        <p14:creationId xmlns:p14="http://schemas.microsoft.com/office/powerpoint/2010/main" xmlns="" val="34969691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latin typeface="Comic Sans MS" panose="030F0702030302020204" pitchFamily="66" charset="0"/>
              </a:rPr>
              <a:t>2.2 Sortir d’une situation paradoxale</a:t>
            </a:r>
            <a:endParaRPr lang="fr-FR" b="1" dirty="0">
              <a:latin typeface="Comic Sans MS" panose="030F0702030302020204" pitchFamily="66" charset="0"/>
            </a:endParaRPr>
          </a:p>
        </p:txBody>
      </p:sp>
      <p:sp>
        <p:nvSpPr>
          <p:cNvPr id="3" name="Espace réservé du contenu 2"/>
          <p:cNvSpPr>
            <a:spLocks noGrp="1"/>
          </p:cNvSpPr>
          <p:nvPr>
            <p:ph idx="1"/>
          </p:nvPr>
        </p:nvSpPr>
        <p:spPr/>
        <p:txBody>
          <a:bodyPr/>
          <a:lstStyle/>
          <a:p>
            <a:pPr marL="0" indent="0" algn="ctr">
              <a:buNone/>
            </a:pPr>
            <a:r>
              <a:rPr lang="fr-FR" b="1" dirty="0" smtClean="0"/>
              <a:t>Nous disposons de tout le nécessaire pour la réussite des élèves</a:t>
            </a:r>
          </a:p>
          <a:p>
            <a:r>
              <a:rPr lang="fr-FR" sz="2200" dirty="0" smtClean="0">
                <a:latin typeface="Comic Sans MS" panose="030F0702030302020204" pitchFamily="66" charset="0"/>
              </a:rPr>
              <a:t>Les résultats</a:t>
            </a:r>
          </a:p>
          <a:p>
            <a:r>
              <a:rPr lang="fr-FR" sz="2200" dirty="0" smtClean="0">
                <a:latin typeface="Comic Sans MS" panose="030F0702030302020204" pitchFamily="66" charset="0"/>
              </a:rPr>
              <a:t>La convergence des constats</a:t>
            </a:r>
          </a:p>
          <a:p>
            <a:r>
              <a:rPr lang="fr-FR" sz="2200" dirty="0" smtClean="0">
                <a:latin typeface="Comic Sans MS" panose="030F0702030302020204" pitchFamily="66" charset="0"/>
              </a:rPr>
              <a:t>Un consensus sur les modalités d’apprentissage de la lecture</a:t>
            </a:r>
          </a:p>
          <a:p>
            <a:r>
              <a:rPr lang="fr-FR" sz="2200" dirty="0" smtClean="0">
                <a:latin typeface="Comic Sans MS" panose="030F0702030302020204" pitchFamily="66" charset="0"/>
              </a:rPr>
              <a:t>Des ressources mobilisables</a:t>
            </a:r>
          </a:p>
          <a:p>
            <a:r>
              <a:rPr lang="fr-FR" sz="2200" dirty="0" smtClean="0">
                <a:latin typeface="Comic Sans MS" panose="030F0702030302020204" pitchFamily="66" charset="0"/>
              </a:rPr>
              <a:t>Des capacités et des espaces de formation</a:t>
            </a:r>
            <a:endParaRPr lang="fr-FR" sz="2200" dirty="0">
              <a:latin typeface="Comic Sans MS" panose="030F0702030302020204" pitchFamily="66" charset="0"/>
            </a:endParaRPr>
          </a:p>
        </p:txBody>
      </p:sp>
    </p:spTree>
    <p:extLst>
      <p:ext uri="{BB962C8B-B14F-4D97-AF65-F5344CB8AC3E}">
        <p14:creationId xmlns:p14="http://schemas.microsoft.com/office/powerpoint/2010/main" xmlns="" val="32041599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latin typeface="Comic Sans MS" panose="030F0702030302020204" pitchFamily="66" charset="0"/>
              </a:rPr>
              <a:t>2.3 Ce que nous disent les programmes</a:t>
            </a:r>
            <a:endParaRPr lang="fr-FR" b="1" dirty="0">
              <a:latin typeface="Comic Sans MS" panose="030F0702030302020204" pitchFamily="66" charset="0"/>
            </a:endParaRPr>
          </a:p>
        </p:txBody>
      </p:sp>
      <p:sp>
        <p:nvSpPr>
          <p:cNvPr id="3" name="Espace réservé du contenu 2"/>
          <p:cNvSpPr>
            <a:spLocks noGrp="1"/>
          </p:cNvSpPr>
          <p:nvPr>
            <p:ph idx="1"/>
          </p:nvPr>
        </p:nvSpPr>
        <p:spPr>
          <a:xfrm>
            <a:off x="1320187" y="2342147"/>
            <a:ext cx="10018713" cy="3988315"/>
          </a:xfrm>
        </p:spPr>
        <p:txBody>
          <a:bodyPr>
            <a:normAutofit fontScale="92500" lnSpcReduction="20000"/>
          </a:bodyPr>
          <a:lstStyle/>
          <a:p>
            <a:pPr marL="0" indent="0" algn="ctr">
              <a:buNone/>
            </a:pPr>
            <a:r>
              <a:rPr lang="fr-FR" b="1" dirty="0" smtClean="0">
                <a:latin typeface="Comic Sans MS" panose="030F0702030302020204" pitchFamily="66" charset="0"/>
              </a:rPr>
              <a:t>Les repères de progressivité donnent un cadre pour le C.P</a:t>
            </a:r>
          </a:p>
          <a:p>
            <a:pPr marL="0" indent="0" algn="ctr">
              <a:buNone/>
            </a:pPr>
            <a:endParaRPr lang="fr-FR" b="1" dirty="0" smtClean="0">
              <a:latin typeface="Comic Sans MS" panose="030F0702030302020204" pitchFamily="66" charset="0"/>
            </a:endParaRPr>
          </a:p>
          <a:p>
            <a:r>
              <a:rPr lang="fr-FR" dirty="0" smtClean="0">
                <a:latin typeface="Comic Sans MS" panose="030F0702030302020204" pitchFamily="66" charset="0"/>
              </a:rPr>
              <a:t>Un enseignement systématique du code et de la combinatoire</a:t>
            </a:r>
          </a:p>
          <a:p>
            <a:r>
              <a:rPr lang="fr-FR" dirty="0" smtClean="0">
                <a:latin typeface="Comic Sans MS" panose="030F0702030302020204" pitchFamily="66" charset="0"/>
              </a:rPr>
              <a:t>Des activités </a:t>
            </a:r>
            <a:r>
              <a:rPr lang="fr-FR" dirty="0" smtClean="0">
                <a:latin typeface="Comic Sans MS" panose="030F0702030302020204" pitchFamily="66" charset="0"/>
              </a:rPr>
              <a:t>d’écriture : </a:t>
            </a:r>
            <a:r>
              <a:rPr lang="fr-FR" dirty="0" smtClean="0">
                <a:latin typeface="Comic Sans MS" panose="030F0702030302020204" pitchFamily="66" charset="0"/>
              </a:rPr>
              <a:t>encodage et copie articulés avec l’apprentissage de la lecture</a:t>
            </a:r>
          </a:p>
          <a:p>
            <a:r>
              <a:rPr lang="fr-FR" dirty="0" smtClean="0">
                <a:latin typeface="Comic Sans MS" panose="030F0702030302020204" pitchFamily="66" charset="0"/>
              </a:rPr>
              <a:t>Des travaux de compréhension à l’oral exercés comme en grande section</a:t>
            </a:r>
          </a:p>
          <a:p>
            <a:r>
              <a:rPr lang="fr-FR" dirty="0" smtClean="0">
                <a:latin typeface="Comic Sans MS" panose="030F0702030302020204" pitchFamily="66" charset="0"/>
              </a:rPr>
              <a:t>De la lecture à voix haute</a:t>
            </a:r>
          </a:p>
          <a:p>
            <a:r>
              <a:rPr lang="fr-FR" dirty="0" smtClean="0">
                <a:latin typeface="Comic Sans MS" panose="030F0702030302020204" pitchFamily="66" charset="0"/>
              </a:rPr>
              <a:t>Les 1ères connaissances sur la </a:t>
            </a:r>
            <a:r>
              <a:rPr lang="fr-FR" dirty="0" smtClean="0">
                <a:latin typeface="Comic Sans MS" panose="030F0702030302020204" pitchFamily="66" charset="0"/>
              </a:rPr>
              <a:t>langue : </a:t>
            </a:r>
            <a:r>
              <a:rPr lang="fr-FR" dirty="0" smtClean="0">
                <a:latin typeface="Comic Sans MS" panose="030F0702030302020204" pitchFamily="66" charset="0"/>
              </a:rPr>
              <a:t>observations, désignations et mémorisation, raisonnement par analogie, entraînement à l’usage des connaissances acquises.</a:t>
            </a:r>
            <a:endParaRPr lang="fr-FR" dirty="0" smtClean="0">
              <a:latin typeface="Comic Sans MS" panose="030F0702030302020204" pitchFamily="66" charset="0"/>
            </a:endParaRPr>
          </a:p>
          <a:p>
            <a:endParaRPr lang="fr-FR" dirty="0"/>
          </a:p>
        </p:txBody>
      </p:sp>
    </p:spTree>
    <p:extLst>
      <p:ext uri="{BB962C8B-B14F-4D97-AF65-F5344CB8AC3E}">
        <p14:creationId xmlns:p14="http://schemas.microsoft.com/office/powerpoint/2010/main" xmlns="" val="396245358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e">
  <a:themeElements>
    <a:clrScheme name="Parallaxe">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e">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xmlns="" name="Parallax" id="{3388167B-A2EB-4685-9635-1831D9AEF8C4}" vid="{4F7A876A-7598-49CA-AFC8-8EDA2551E4A7}"/>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TM03457496[[fn=Parallaxe]]</Template>
  <TotalTime>163</TotalTime>
  <Words>721</Words>
  <Application>Microsoft Office PowerPoint</Application>
  <PresentationFormat>Personnalisé</PresentationFormat>
  <Paragraphs>124</Paragraphs>
  <Slides>16</Slides>
  <Notes>12</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Parallaxe</vt:lpstr>
      <vt:lpstr>Autour des CP  100 % de réussite :  mise en œuvre des priorités </vt:lpstr>
      <vt:lpstr>1. La mise en œuvre des enseignements dans une classe de C.P à 12</vt:lpstr>
      <vt:lpstr>1.1 Connaître les élèves que l’on accueille</vt:lpstr>
      <vt:lpstr>1.2 Prendre en compte de nouvelles modalités d’enseignement</vt:lpstr>
      <vt:lpstr>1.3 Des attendus en fin de C.P:  100% de réussite en lecture-écriture</vt:lpstr>
      <vt:lpstr>   2.Examiner le contexte de la mise en œuvre des C.P dédoublés</vt:lpstr>
      <vt:lpstr>2.1 Quelle pédagogie du lire-écrire aujourd’hui en classe de C.P.</vt:lpstr>
      <vt:lpstr>2.2 Sortir d’une situation paradoxale</vt:lpstr>
      <vt:lpstr>2.3 Ce que nous disent les programmes</vt:lpstr>
      <vt:lpstr>2.4 Ce que les programmes ne disent pas</vt:lpstr>
      <vt:lpstr>3. Lecture-écriture :  Quelles priorités accompagner au C.P?</vt:lpstr>
      <vt:lpstr>3.1 Faire évoluer la répartition horaire des composantes de l’apprentissage</vt:lpstr>
      <vt:lpstr>3.2 Faire évoluer la répartition horaire des composantes de l’apprentissage</vt:lpstr>
      <vt:lpstr>3.3 Faire évoluer les supports d’enseignement</vt:lpstr>
      <vt:lpstr>3.4 Pratiquer une évaluation régulière dans la classe</vt:lpstr>
      <vt:lpstr>4. Ressources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Administrateur</dc:creator>
  <cp:lastModifiedBy>MM</cp:lastModifiedBy>
  <cp:revision>33</cp:revision>
  <dcterms:created xsi:type="dcterms:W3CDTF">2017-12-03T20:07:39Z</dcterms:created>
  <dcterms:modified xsi:type="dcterms:W3CDTF">2018-01-08T14:00:18Z</dcterms:modified>
</cp:coreProperties>
</file>